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handoutMasterIdLst>
    <p:handoutMasterId r:id="rId16"/>
  </p:handoutMasterIdLst>
  <p:sldIdLst>
    <p:sldId id="259" r:id="rId2"/>
    <p:sldId id="2146848004" r:id="rId3"/>
    <p:sldId id="2146848026" r:id="rId4"/>
    <p:sldId id="398" r:id="rId5"/>
    <p:sldId id="2146848007" r:id="rId6"/>
    <p:sldId id="2146848024" r:id="rId7"/>
    <p:sldId id="2146848020" r:id="rId8"/>
    <p:sldId id="2146848012" r:id="rId9"/>
    <p:sldId id="2146848016" r:id="rId10"/>
    <p:sldId id="2146848019" r:id="rId11"/>
    <p:sldId id="2146848006" r:id="rId12"/>
    <p:sldId id="2146848027" r:id="rId13"/>
    <p:sldId id="3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38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pt" initials="PO" lastIdx="13" clrIdx="0">
    <p:extLst>
      <p:ext uri="{19B8F6BF-5375-455C-9EA6-DF929625EA0E}">
        <p15:presenceInfo xmlns:p15="http://schemas.microsoft.com/office/powerpoint/2012/main" userId="Kept" providerId="None"/>
      </p:ext>
    </p:extLst>
  </p:cmAuthor>
  <p:cmAuthor id="2" name="Kabysheva, Maria" initials="KM" lastIdx="5" clrIdx="1">
    <p:extLst>
      <p:ext uri="{19B8F6BF-5375-455C-9EA6-DF929625EA0E}">
        <p15:presenceInfo xmlns:p15="http://schemas.microsoft.com/office/powerpoint/2012/main" userId="S-1-5-21-2800664165-146498085-484308319-261630" providerId="AD"/>
      </p:ext>
    </p:extLst>
  </p:cmAuthor>
  <p:cmAuthor id="3" name="Sheynfeld, Svetlana" initials="SS" lastIdx="4" clrIdx="2">
    <p:extLst>
      <p:ext uri="{19B8F6BF-5375-455C-9EA6-DF929625EA0E}">
        <p15:presenceInfo xmlns:p15="http://schemas.microsoft.com/office/powerpoint/2012/main" userId="S-1-5-21-2800664165-146498085-484308319-2627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B40"/>
    <a:srgbClr val="9DCD17"/>
    <a:srgbClr val="E4F0F0"/>
    <a:srgbClr val="9DCD16"/>
    <a:srgbClr val="8A9BC5"/>
    <a:srgbClr val="A3CDCD"/>
    <a:srgbClr val="126380"/>
    <a:srgbClr val="6D2077"/>
    <a:srgbClr val="FF0000"/>
    <a:srgbClr val="C7A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5268" autoAdjust="0"/>
  </p:normalViewPr>
  <p:slideViewPr>
    <p:cSldViewPr snapToGrid="0" showGuides="1">
      <p:cViewPr varScale="1">
        <p:scale>
          <a:sx n="113" d="100"/>
          <a:sy n="113" d="100"/>
        </p:scale>
        <p:origin x="258" y="96"/>
      </p:cViewPr>
      <p:guideLst>
        <p:guide pos="438"/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28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B1D8446-B9A9-4BF6-AF14-492B78C8E9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8E3FB3E-2496-41ED-BFEB-91241399E4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65FCB-CF22-4F90-95C7-79B013F0DB78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301D5B4-6951-4552-9E20-274E9AE099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6E68EE-4A2D-46A4-87DD-35D815BD5F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6A9A8-DBEA-4D39-9FF3-1FA8A2EB0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50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18D6922-04EA-49A5-A17D-5885CE5E66CB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93A3E0C-72CC-4367-AF91-BDFFCDBAD0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1CC7AA86-EBE9-4EEB-A229-3416D3068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075" y="1698828"/>
            <a:ext cx="7689850" cy="1521626"/>
          </a:xfrm>
        </p:spPr>
        <p:txBody>
          <a:bodyPr anchor="t">
            <a:normAutofit/>
          </a:bodyPr>
          <a:lstStyle>
            <a:lvl1pPr algn="ctr">
              <a:defRPr sz="4500" b="0">
                <a:solidFill>
                  <a:srgbClr val="043B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441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F4C0A79-C60E-4187-9963-10ACC2194231}"/>
              </a:ext>
            </a:extLst>
          </p:cNvPr>
          <p:cNvGrpSpPr/>
          <p:nvPr userDrawn="1"/>
        </p:nvGrpSpPr>
        <p:grpSpPr>
          <a:xfrm>
            <a:off x="4679220" y="-314960"/>
            <a:ext cx="2833560" cy="213360"/>
            <a:chOff x="4003040" y="-314960"/>
            <a:chExt cx="2833560" cy="213360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021E4E1-91F4-4852-ACB9-A19D7059E7B2}"/>
                </a:ext>
              </a:extLst>
            </p:cNvPr>
            <p:cNvSpPr/>
            <p:nvPr userDrawn="1"/>
          </p:nvSpPr>
          <p:spPr>
            <a:xfrm>
              <a:off x="4003040" y="-314960"/>
              <a:ext cx="213360" cy="213360"/>
            </a:xfrm>
            <a:prstGeom prst="rect">
              <a:avLst/>
            </a:prstGeom>
            <a:solidFill>
              <a:srgbClr val="9DC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E9E4385B-6367-47BB-AC66-2DAEE942B480}"/>
                </a:ext>
              </a:extLst>
            </p:cNvPr>
            <p:cNvSpPr/>
            <p:nvPr userDrawn="1"/>
          </p:nvSpPr>
          <p:spPr>
            <a:xfrm>
              <a:off x="4375160" y="-314960"/>
              <a:ext cx="213360" cy="213360"/>
            </a:xfrm>
            <a:prstGeom prst="rect">
              <a:avLst/>
            </a:prstGeom>
            <a:solidFill>
              <a:srgbClr val="043B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2C3AF43-096B-4972-AB34-A168B46BAF24}"/>
                </a:ext>
              </a:extLst>
            </p:cNvPr>
            <p:cNvSpPr/>
            <p:nvPr userDrawn="1"/>
          </p:nvSpPr>
          <p:spPr>
            <a:xfrm>
              <a:off x="4747280" y="-314960"/>
              <a:ext cx="213360" cy="213360"/>
            </a:xfrm>
            <a:prstGeom prst="rect">
              <a:avLst/>
            </a:prstGeom>
            <a:solidFill>
              <a:srgbClr val="8A9C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68A1936D-97CD-4BC1-9162-870C128E7723}"/>
                </a:ext>
              </a:extLst>
            </p:cNvPr>
            <p:cNvSpPr/>
            <p:nvPr userDrawn="1"/>
          </p:nvSpPr>
          <p:spPr>
            <a:xfrm>
              <a:off x="5119400" y="-314960"/>
              <a:ext cx="213360" cy="213360"/>
            </a:xfrm>
            <a:prstGeom prst="rect">
              <a:avLst/>
            </a:prstGeom>
            <a:solidFill>
              <a:srgbClr val="126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38141F24-109A-453B-B228-1F5F2FF0D95C}"/>
                </a:ext>
              </a:extLst>
            </p:cNvPr>
            <p:cNvSpPr/>
            <p:nvPr userDrawn="1"/>
          </p:nvSpPr>
          <p:spPr>
            <a:xfrm>
              <a:off x="5495360" y="-314960"/>
              <a:ext cx="213360" cy="213360"/>
            </a:xfrm>
            <a:prstGeom prst="rect">
              <a:avLst/>
            </a:prstGeom>
            <a:solidFill>
              <a:srgbClr val="C7A8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117861B-0BB6-44B9-9E37-76070F302E4A}"/>
                </a:ext>
              </a:extLst>
            </p:cNvPr>
            <p:cNvSpPr/>
            <p:nvPr userDrawn="1"/>
          </p:nvSpPr>
          <p:spPr>
            <a:xfrm>
              <a:off x="5871320" y="-314960"/>
              <a:ext cx="213360" cy="213360"/>
            </a:xfrm>
            <a:prstGeom prst="rect">
              <a:avLst/>
            </a:prstGeom>
            <a:solidFill>
              <a:srgbClr val="A3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A24968C-A87E-47F9-84CD-0D78B1C17788}"/>
                </a:ext>
              </a:extLst>
            </p:cNvPr>
            <p:cNvSpPr/>
            <p:nvPr userDrawn="1"/>
          </p:nvSpPr>
          <p:spPr>
            <a:xfrm>
              <a:off x="6247280" y="-314960"/>
              <a:ext cx="213360" cy="213360"/>
            </a:xfrm>
            <a:prstGeom prst="rect">
              <a:avLst/>
            </a:prstGeom>
            <a:solidFill>
              <a:srgbClr val="E4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04540985-F506-4795-BAF9-30E0C5FEC3E4}"/>
                </a:ext>
              </a:extLst>
            </p:cNvPr>
            <p:cNvSpPr/>
            <p:nvPr userDrawn="1"/>
          </p:nvSpPr>
          <p:spPr>
            <a:xfrm>
              <a:off x="6623240" y="-314960"/>
              <a:ext cx="213360" cy="213360"/>
            </a:xfrm>
            <a:prstGeom prst="rect">
              <a:avLst/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135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DDD4D6B-9D4D-4F1D-A2D5-AA470D91170E}"/>
              </a:ext>
            </a:extLst>
          </p:cNvPr>
          <p:cNvGrpSpPr/>
          <p:nvPr userDrawn="1"/>
        </p:nvGrpSpPr>
        <p:grpSpPr>
          <a:xfrm>
            <a:off x="4712313" y="1363256"/>
            <a:ext cx="2767374" cy="1088861"/>
            <a:chOff x="3172778" y="692696"/>
            <a:chExt cx="2767374" cy="1088861"/>
          </a:xfrm>
        </p:grpSpPr>
        <p:grpSp>
          <p:nvGrpSpPr>
            <p:cNvPr id="3" name="Группа 36">
              <a:extLst>
                <a:ext uri="{FF2B5EF4-FFF2-40B4-BE49-F238E27FC236}">
                  <a16:creationId xmlns="" xmlns:a16="http://schemas.microsoft.com/office/drawing/2014/main" id="{898F4E66-CD86-493C-95C4-B6B81B95C73B}"/>
                </a:ext>
              </a:extLst>
            </p:cNvPr>
            <p:cNvGrpSpPr/>
            <p:nvPr userDrawn="1"/>
          </p:nvGrpSpPr>
          <p:grpSpPr>
            <a:xfrm>
              <a:off x="3777680" y="692696"/>
              <a:ext cx="1008112" cy="682449"/>
              <a:chOff x="0" y="0"/>
              <a:chExt cx="966470" cy="658495"/>
            </a:xfrm>
          </p:grpSpPr>
          <p:grpSp>
            <p:nvGrpSpPr>
              <p:cNvPr id="4" name="Group 1824">
                <a:extLst>
                  <a:ext uri="{FF2B5EF4-FFF2-40B4-BE49-F238E27FC236}">
                    <a16:creationId xmlns="" xmlns:a16="http://schemas.microsoft.com/office/drawing/2014/main" id="{86326606-ECFF-414E-956F-4B42627292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238" y="138113"/>
                <a:ext cx="431165" cy="273050"/>
                <a:chOff x="1508" y="1142"/>
                <a:chExt cx="679" cy="430"/>
              </a:xfrm>
            </p:grpSpPr>
            <p:sp>
              <p:nvSpPr>
                <p:cNvPr id="24" name="Freeform 1825">
                  <a:extLst>
                    <a:ext uri="{FF2B5EF4-FFF2-40B4-BE49-F238E27FC236}">
                      <a16:creationId xmlns="" xmlns:a16="http://schemas.microsoft.com/office/drawing/2014/main" id="{ED76E661-A66F-448D-A47F-F425BC7C0C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8" y="1142"/>
                  <a:ext cx="679" cy="430"/>
                </a:xfrm>
                <a:custGeom>
                  <a:avLst/>
                  <a:gdLst>
                    <a:gd name="T0" fmla="+- 0 1508 1508"/>
                    <a:gd name="T1" fmla="*/ T0 w 679"/>
                    <a:gd name="T2" fmla="+- 0 1142 1142"/>
                    <a:gd name="T3" fmla="*/ 1142 h 430"/>
                    <a:gd name="T4" fmla="+- 0 1572 1508"/>
                    <a:gd name="T5" fmla="*/ T4 w 679"/>
                    <a:gd name="T6" fmla="+- 0 1155 1142"/>
                    <a:gd name="T7" fmla="*/ 1155 h 430"/>
                    <a:gd name="T8" fmla="+- 0 1659 1508"/>
                    <a:gd name="T9" fmla="*/ T8 w 679"/>
                    <a:gd name="T10" fmla="+- 0 1179 1142"/>
                    <a:gd name="T11" fmla="*/ 1179 h 430"/>
                    <a:gd name="T12" fmla="+- 0 1726 1508"/>
                    <a:gd name="T13" fmla="*/ T12 w 679"/>
                    <a:gd name="T14" fmla="+- 0 1204 1142"/>
                    <a:gd name="T15" fmla="*/ 1204 h 430"/>
                    <a:gd name="T16" fmla="+- 0 1789 1508"/>
                    <a:gd name="T17" fmla="*/ T16 w 679"/>
                    <a:gd name="T18" fmla="+- 0 1235 1142"/>
                    <a:gd name="T19" fmla="*/ 1235 h 430"/>
                    <a:gd name="T20" fmla="+- 0 1846 1508"/>
                    <a:gd name="T21" fmla="*/ T20 w 679"/>
                    <a:gd name="T22" fmla="+- 0 1271 1142"/>
                    <a:gd name="T23" fmla="*/ 1271 h 430"/>
                    <a:gd name="T24" fmla="+- 0 1899 1508"/>
                    <a:gd name="T25" fmla="*/ T24 w 679"/>
                    <a:gd name="T26" fmla="+- 0 1312 1142"/>
                    <a:gd name="T27" fmla="*/ 1312 h 430"/>
                    <a:gd name="T28" fmla="+- 0 1948 1508"/>
                    <a:gd name="T29" fmla="*/ T28 w 679"/>
                    <a:gd name="T30" fmla="+- 0 1356 1142"/>
                    <a:gd name="T31" fmla="*/ 1356 h 430"/>
                    <a:gd name="T32" fmla="+- 0 1991 1508"/>
                    <a:gd name="T33" fmla="*/ T32 w 679"/>
                    <a:gd name="T34" fmla="+- 0 1405 1142"/>
                    <a:gd name="T35" fmla="*/ 1405 h 430"/>
                    <a:gd name="T36" fmla="+- 0 2030 1508"/>
                    <a:gd name="T37" fmla="*/ T36 w 679"/>
                    <a:gd name="T38" fmla="+- 0 1457 1142"/>
                    <a:gd name="T39" fmla="*/ 1457 h 430"/>
                    <a:gd name="T40" fmla="+- 0 2064 1508"/>
                    <a:gd name="T41" fmla="*/ T40 w 679"/>
                    <a:gd name="T42" fmla="+- 0 1513 1142"/>
                    <a:gd name="T43" fmla="*/ 1513 h 430"/>
                    <a:gd name="T44" fmla="+- 0 2094 1508"/>
                    <a:gd name="T45" fmla="*/ T44 w 679"/>
                    <a:gd name="T46" fmla="+- 0 1571 1142"/>
                    <a:gd name="T47" fmla="*/ 1571 h 430"/>
                    <a:gd name="T48" fmla="+- 0 2110 1508"/>
                    <a:gd name="T49" fmla="*/ T48 w 679"/>
                    <a:gd name="T50" fmla="+- 0 1559 1142"/>
                    <a:gd name="T51" fmla="*/ 1559 h 430"/>
                    <a:gd name="T52" fmla="+- 0 2160 1508"/>
                    <a:gd name="T53" fmla="*/ T52 w 679"/>
                    <a:gd name="T54" fmla="+- 0 1517 1142"/>
                    <a:gd name="T55" fmla="*/ 1517 h 430"/>
                    <a:gd name="T56" fmla="+- 0 2187 1508"/>
                    <a:gd name="T57" fmla="*/ T56 w 679"/>
                    <a:gd name="T58" fmla="+- 0 1492 1142"/>
                    <a:gd name="T59" fmla="*/ 1492 h 430"/>
                    <a:gd name="T60" fmla="+- 0 2164 1508"/>
                    <a:gd name="T61" fmla="*/ T60 w 679"/>
                    <a:gd name="T62" fmla="+- 0 1466 1142"/>
                    <a:gd name="T63" fmla="*/ 1466 h 430"/>
                    <a:gd name="T64" fmla="+- 0 2116 1508"/>
                    <a:gd name="T65" fmla="*/ T64 w 679"/>
                    <a:gd name="T66" fmla="+- 0 1417 1142"/>
                    <a:gd name="T67" fmla="*/ 1417 h 430"/>
                    <a:gd name="T68" fmla="+- 0 2062 1508"/>
                    <a:gd name="T69" fmla="*/ T68 w 679"/>
                    <a:gd name="T70" fmla="+- 0 1371 1142"/>
                    <a:gd name="T71" fmla="*/ 1371 h 430"/>
                    <a:gd name="T72" fmla="+- 0 2003 1508"/>
                    <a:gd name="T73" fmla="*/ T72 w 679"/>
                    <a:gd name="T74" fmla="+- 0 1327 1142"/>
                    <a:gd name="T75" fmla="*/ 1327 h 430"/>
                    <a:gd name="T76" fmla="+- 0 1940 1508"/>
                    <a:gd name="T77" fmla="*/ T76 w 679"/>
                    <a:gd name="T78" fmla="+- 0 1288 1142"/>
                    <a:gd name="T79" fmla="*/ 1288 h 430"/>
                    <a:gd name="T80" fmla="+- 0 1871 1508"/>
                    <a:gd name="T81" fmla="*/ T80 w 679"/>
                    <a:gd name="T82" fmla="+- 0 1251 1142"/>
                    <a:gd name="T83" fmla="*/ 1251 h 430"/>
                    <a:gd name="T84" fmla="+- 0 1798 1508"/>
                    <a:gd name="T85" fmla="*/ T84 w 679"/>
                    <a:gd name="T86" fmla="+- 0 1219 1142"/>
                    <a:gd name="T87" fmla="*/ 1219 h 430"/>
                    <a:gd name="T88" fmla="+- 0 1721 1508"/>
                    <a:gd name="T89" fmla="*/ T88 w 679"/>
                    <a:gd name="T90" fmla="+- 0 1191 1142"/>
                    <a:gd name="T91" fmla="*/ 1191 h 430"/>
                    <a:gd name="T92" fmla="+- 0 1639 1508"/>
                    <a:gd name="T93" fmla="*/ T92 w 679"/>
                    <a:gd name="T94" fmla="+- 0 1168 1142"/>
                    <a:gd name="T95" fmla="*/ 1168 h 430"/>
                    <a:gd name="T96" fmla="+- 0 1553 1508"/>
                    <a:gd name="T97" fmla="*/ T96 w 679"/>
                    <a:gd name="T98" fmla="+- 0 1149 1142"/>
                    <a:gd name="T99" fmla="*/ 1149 h 430"/>
                    <a:gd name="T100" fmla="+- 0 1508 1508"/>
                    <a:gd name="T101" fmla="*/ T100 w 679"/>
                    <a:gd name="T102" fmla="+- 0 1142 1142"/>
                    <a:gd name="T103" fmla="*/ 1142 h 43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</a:cxnLst>
                  <a:rect l="0" t="0" r="r" b="b"/>
                  <a:pathLst>
                    <a:path w="679" h="430">
                      <a:moveTo>
                        <a:pt x="0" y="0"/>
                      </a:moveTo>
                      <a:lnTo>
                        <a:pt x="64" y="13"/>
                      </a:lnTo>
                      <a:lnTo>
                        <a:pt x="151" y="37"/>
                      </a:lnTo>
                      <a:lnTo>
                        <a:pt x="218" y="62"/>
                      </a:lnTo>
                      <a:lnTo>
                        <a:pt x="281" y="93"/>
                      </a:lnTo>
                      <a:lnTo>
                        <a:pt x="338" y="129"/>
                      </a:lnTo>
                      <a:lnTo>
                        <a:pt x="391" y="170"/>
                      </a:lnTo>
                      <a:lnTo>
                        <a:pt x="440" y="214"/>
                      </a:lnTo>
                      <a:lnTo>
                        <a:pt x="483" y="263"/>
                      </a:lnTo>
                      <a:lnTo>
                        <a:pt x="522" y="315"/>
                      </a:lnTo>
                      <a:lnTo>
                        <a:pt x="556" y="371"/>
                      </a:lnTo>
                      <a:lnTo>
                        <a:pt x="586" y="429"/>
                      </a:lnTo>
                      <a:lnTo>
                        <a:pt x="602" y="417"/>
                      </a:lnTo>
                      <a:lnTo>
                        <a:pt x="652" y="375"/>
                      </a:lnTo>
                      <a:lnTo>
                        <a:pt x="679" y="350"/>
                      </a:lnTo>
                      <a:lnTo>
                        <a:pt x="656" y="324"/>
                      </a:lnTo>
                      <a:lnTo>
                        <a:pt x="608" y="275"/>
                      </a:lnTo>
                      <a:lnTo>
                        <a:pt x="554" y="229"/>
                      </a:lnTo>
                      <a:lnTo>
                        <a:pt x="495" y="185"/>
                      </a:lnTo>
                      <a:lnTo>
                        <a:pt x="432" y="146"/>
                      </a:lnTo>
                      <a:lnTo>
                        <a:pt x="363" y="109"/>
                      </a:lnTo>
                      <a:lnTo>
                        <a:pt x="290" y="77"/>
                      </a:lnTo>
                      <a:lnTo>
                        <a:pt x="213" y="49"/>
                      </a:lnTo>
                      <a:lnTo>
                        <a:pt x="131" y="26"/>
                      </a:lnTo>
                      <a:lnTo>
                        <a:pt x="4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35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5" name="Group 1822">
                <a:extLst>
                  <a:ext uri="{FF2B5EF4-FFF2-40B4-BE49-F238E27FC236}">
                    <a16:creationId xmlns="" xmlns:a16="http://schemas.microsoft.com/office/drawing/2014/main" id="{CD029C73-2687-4B4B-8B24-4BBB76EEC3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7238" y="376238"/>
                <a:ext cx="88900" cy="85725"/>
                <a:chOff x="2106" y="1519"/>
                <a:chExt cx="140" cy="135"/>
              </a:xfrm>
            </p:grpSpPr>
            <p:sp>
              <p:nvSpPr>
                <p:cNvPr id="23" name="Freeform 1823">
                  <a:extLst>
                    <a:ext uri="{FF2B5EF4-FFF2-40B4-BE49-F238E27FC236}">
                      <a16:creationId xmlns="" xmlns:a16="http://schemas.microsoft.com/office/drawing/2014/main" id="{76D2779D-5AC7-4537-93ED-09121AAEEC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6" y="1519"/>
                  <a:ext cx="140" cy="135"/>
                </a:xfrm>
                <a:custGeom>
                  <a:avLst/>
                  <a:gdLst>
                    <a:gd name="T0" fmla="+- 0 2222 2106"/>
                    <a:gd name="T1" fmla="*/ T0 w 140"/>
                    <a:gd name="T2" fmla="+- 0 1519 1519"/>
                    <a:gd name="T3" fmla="*/ 1519 h 135"/>
                    <a:gd name="T4" fmla="+- 0 2157 2106"/>
                    <a:gd name="T5" fmla="*/ T4 w 140"/>
                    <a:gd name="T6" fmla="+- 0 1565 1519"/>
                    <a:gd name="T7" fmla="*/ 1565 h 135"/>
                    <a:gd name="T8" fmla="+- 0 2106 2106"/>
                    <a:gd name="T9" fmla="*/ T8 w 140"/>
                    <a:gd name="T10" fmla="+- 0 1597 1519"/>
                    <a:gd name="T11" fmla="*/ 1597 h 135"/>
                    <a:gd name="T12" fmla="+- 0 2113 2106"/>
                    <a:gd name="T13" fmla="*/ T12 w 140"/>
                    <a:gd name="T14" fmla="+- 0 1616 1519"/>
                    <a:gd name="T15" fmla="*/ 1616 h 135"/>
                    <a:gd name="T16" fmla="+- 0 2119 2106"/>
                    <a:gd name="T17" fmla="*/ T16 w 140"/>
                    <a:gd name="T18" fmla="+- 0 1634 1519"/>
                    <a:gd name="T19" fmla="*/ 1634 h 135"/>
                    <a:gd name="T20" fmla="+- 0 2126 2106"/>
                    <a:gd name="T21" fmla="*/ T20 w 140"/>
                    <a:gd name="T22" fmla="+- 0 1653 1519"/>
                    <a:gd name="T23" fmla="*/ 1653 h 135"/>
                    <a:gd name="T24" fmla="+- 0 2146 2106"/>
                    <a:gd name="T25" fmla="*/ T24 w 140"/>
                    <a:gd name="T26" fmla="+- 0 1647 1519"/>
                    <a:gd name="T27" fmla="*/ 1647 h 135"/>
                    <a:gd name="T28" fmla="+- 0 2200 2106"/>
                    <a:gd name="T29" fmla="*/ T28 w 140"/>
                    <a:gd name="T30" fmla="+- 0 1617 1519"/>
                    <a:gd name="T31" fmla="*/ 1617 h 135"/>
                    <a:gd name="T32" fmla="+- 0 2246 2106"/>
                    <a:gd name="T33" fmla="*/ T32 w 140"/>
                    <a:gd name="T34" fmla="+- 0 1579 1519"/>
                    <a:gd name="T35" fmla="*/ 1579 h 135"/>
                    <a:gd name="T36" fmla="+- 0 2243 2106"/>
                    <a:gd name="T37" fmla="*/ T36 w 140"/>
                    <a:gd name="T38" fmla="+- 0 1556 1519"/>
                    <a:gd name="T39" fmla="*/ 1556 h 135"/>
                    <a:gd name="T40" fmla="+- 0 2236 2106"/>
                    <a:gd name="T41" fmla="*/ T40 w 140"/>
                    <a:gd name="T42" fmla="+- 0 1538 1519"/>
                    <a:gd name="T43" fmla="*/ 1538 h 135"/>
                    <a:gd name="T44" fmla="+- 0 2225 2106"/>
                    <a:gd name="T45" fmla="*/ T44 w 140"/>
                    <a:gd name="T46" fmla="+- 0 1523 1519"/>
                    <a:gd name="T47" fmla="*/ 1523 h 135"/>
                    <a:gd name="T48" fmla="+- 0 2222 2106"/>
                    <a:gd name="T49" fmla="*/ T48 w 140"/>
                    <a:gd name="T50" fmla="+- 0 1519 1519"/>
                    <a:gd name="T51" fmla="*/ 1519 h 13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</a:cxnLst>
                  <a:rect l="0" t="0" r="r" b="b"/>
                  <a:pathLst>
                    <a:path w="140" h="135">
                      <a:moveTo>
                        <a:pt x="116" y="0"/>
                      </a:moveTo>
                      <a:lnTo>
                        <a:pt x="51" y="46"/>
                      </a:lnTo>
                      <a:lnTo>
                        <a:pt x="0" y="78"/>
                      </a:lnTo>
                      <a:lnTo>
                        <a:pt x="7" y="97"/>
                      </a:lnTo>
                      <a:lnTo>
                        <a:pt x="13" y="115"/>
                      </a:lnTo>
                      <a:lnTo>
                        <a:pt x="20" y="134"/>
                      </a:lnTo>
                      <a:lnTo>
                        <a:pt x="40" y="128"/>
                      </a:lnTo>
                      <a:lnTo>
                        <a:pt x="94" y="98"/>
                      </a:lnTo>
                      <a:lnTo>
                        <a:pt x="140" y="60"/>
                      </a:lnTo>
                      <a:lnTo>
                        <a:pt x="137" y="37"/>
                      </a:lnTo>
                      <a:lnTo>
                        <a:pt x="130" y="19"/>
                      </a:lnTo>
                      <a:lnTo>
                        <a:pt x="119" y="4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6" name="Group 1815">
                <a:extLst>
                  <a:ext uri="{FF2B5EF4-FFF2-40B4-BE49-F238E27FC236}">
                    <a16:creationId xmlns="" xmlns:a16="http://schemas.microsoft.com/office/drawing/2014/main" id="{889A1CA7-81DF-4A47-BE4C-30F7DA07AB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738" y="138113"/>
                <a:ext cx="532130" cy="417195"/>
                <a:chOff x="1210" y="1142"/>
                <a:chExt cx="838" cy="657"/>
              </a:xfrm>
            </p:grpSpPr>
            <p:sp>
              <p:nvSpPr>
                <p:cNvPr id="21" name="Freeform 1817">
                  <a:extLst>
                    <a:ext uri="{FF2B5EF4-FFF2-40B4-BE49-F238E27FC236}">
                      <a16:creationId xmlns="" xmlns:a16="http://schemas.microsoft.com/office/drawing/2014/main" id="{902C8FE7-2282-4BCA-92E1-E358719EA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0" y="1142"/>
                  <a:ext cx="838" cy="657"/>
                </a:xfrm>
                <a:custGeom>
                  <a:avLst/>
                  <a:gdLst>
                    <a:gd name="T0" fmla="+- 0 1210 1210"/>
                    <a:gd name="T1" fmla="*/ T0 w 838"/>
                    <a:gd name="T2" fmla="+- 0 1142 1142"/>
                    <a:gd name="T3" fmla="*/ 1142 h 657"/>
                    <a:gd name="T4" fmla="+- 0 1274 1210"/>
                    <a:gd name="T5" fmla="*/ T4 w 838"/>
                    <a:gd name="T6" fmla="+- 0 1155 1142"/>
                    <a:gd name="T7" fmla="*/ 1155 h 657"/>
                    <a:gd name="T8" fmla="+- 0 1338 1210"/>
                    <a:gd name="T9" fmla="*/ T8 w 838"/>
                    <a:gd name="T10" fmla="+- 0 1171 1142"/>
                    <a:gd name="T11" fmla="*/ 1171 h 657"/>
                    <a:gd name="T12" fmla="+- 0 1430 1210"/>
                    <a:gd name="T13" fmla="*/ T12 w 838"/>
                    <a:gd name="T14" fmla="+- 0 1205 1142"/>
                    <a:gd name="T15" fmla="*/ 1205 h 657"/>
                    <a:gd name="T16" fmla="+- 0 1513 1210"/>
                    <a:gd name="T17" fmla="*/ T16 w 838"/>
                    <a:gd name="T18" fmla="+- 0 1248 1142"/>
                    <a:gd name="T19" fmla="*/ 1248 h 657"/>
                    <a:gd name="T20" fmla="+- 0 1587 1210"/>
                    <a:gd name="T21" fmla="*/ T20 w 838"/>
                    <a:gd name="T22" fmla="+- 0 1300 1142"/>
                    <a:gd name="T23" fmla="*/ 1300 h 657"/>
                    <a:gd name="T24" fmla="+- 0 1653 1210"/>
                    <a:gd name="T25" fmla="*/ T24 w 838"/>
                    <a:gd name="T26" fmla="+- 0 1360 1142"/>
                    <a:gd name="T27" fmla="*/ 1360 h 657"/>
                    <a:gd name="T28" fmla="+- 0 1711 1210"/>
                    <a:gd name="T29" fmla="*/ T28 w 838"/>
                    <a:gd name="T30" fmla="+- 0 1427 1142"/>
                    <a:gd name="T31" fmla="*/ 1427 h 657"/>
                    <a:gd name="T32" fmla="+- 0 1760 1210"/>
                    <a:gd name="T33" fmla="*/ T32 w 838"/>
                    <a:gd name="T34" fmla="+- 0 1500 1142"/>
                    <a:gd name="T35" fmla="*/ 1500 h 657"/>
                    <a:gd name="T36" fmla="+- 0 1800 1210"/>
                    <a:gd name="T37" fmla="*/ T36 w 838"/>
                    <a:gd name="T38" fmla="+- 0 1580 1142"/>
                    <a:gd name="T39" fmla="*/ 1580 h 657"/>
                    <a:gd name="T40" fmla="+- 0 1832 1210"/>
                    <a:gd name="T41" fmla="*/ T40 w 838"/>
                    <a:gd name="T42" fmla="+- 0 1664 1142"/>
                    <a:gd name="T43" fmla="*/ 1664 h 657"/>
                    <a:gd name="T44" fmla="+- 0 1855 1210"/>
                    <a:gd name="T45" fmla="*/ T44 w 838"/>
                    <a:gd name="T46" fmla="+- 0 1753 1142"/>
                    <a:gd name="T47" fmla="*/ 1753 h 657"/>
                    <a:gd name="T48" fmla="+- 0 1863 1210"/>
                    <a:gd name="T49" fmla="*/ T48 w 838"/>
                    <a:gd name="T50" fmla="+- 0 1799 1142"/>
                    <a:gd name="T51" fmla="*/ 1799 h 657"/>
                    <a:gd name="T52" fmla="+- 0 1882 1210"/>
                    <a:gd name="T53" fmla="*/ T52 w 838"/>
                    <a:gd name="T54" fmla="+- 0 1793 1142"/>
                    <a:gd name="T55" fmla="*/ 1793 h 657"/>
                    <a:gd name="T56" fmla="+- 0 1944 1210"/>
                    <a:gd name="T57" fmla="*/ T56 w 838"/>
                    <a:gd name="T58" fmla="+- 0 1771 1142"/>
                    <a:gd name="T59" fmla="*/ 1771 h 657"/>
                    <a:gd name="T60" fmla="+- 0 1999 1210"/>
                    <a:gd name="T61" fmla="*/ T60 w 838"/>
                    <a:gd name="T62" fmla="+- 0 1748 1142"/>
                    <a:gd name="T63" fmla="*/ 1748 h 657"/>
                    <a:gd name="T64" fmla="+- 0 2048 1210"/>
                    <a:gd name="T65" fmla="*/ T64 w 838"/>
                    <a:gd name="T66" fmla="+- 0 1723 1142"/>
                    <a:gd name="T67" fmla="*/ 1723 h 657"/>
                    <a:gd name="T68" fmla="+- 0 2041 1210"/>
                    <a:gd name="T69" fmla="*/ T68 w 838"/>
                    <a:gd name="T70" fmla="+- 0 1705 1142"/>
                    <a:gd name="T71" fmla="*/ 1705 h 657"/>
                    <a:gd name="T72" fmla="+- 0 2037 1210"/>
                    <a:gd name="T73" fmla="*/ T72 w 838"/>
                    <a:gd name="T74" fmla="+- 0 1695 1142"/>
                    <a:gd name="T75" fmla="*/ 1695 h 657"/>
                    <a:gd name="T76" fmla="+- 0 1903 1210"/>
                    <a:gd name="T77" fmla="*/ T76 w 838"/>
                    <a:gd name="T78" fmla="+- 0 1695 1142"/>
                    <a:gd name="T79" fmla="*/ 1695 h 657"/>
                    <a:gd name="T80" fmla="+- 0 1934 1210"/>
                    <a:gd name="T81" fmla="*/ T80 w 838"/>
                    <a:gd name="T82" fmla="+- 0 1679 1142"/>
                    <a:gd name="T83" fmla="*/ 1679 h 657"/>
                    <a:gd name="T84" fmla="+- 0 1952 1210"/>
                    <a:gd name="T85" fmla="*/ T84 w 838"/>
                    <a:gd name="T86" fmla="+- 0 1670 1142"/>
                    <a:gd name="T87" fmla="*/ 1670 h 657"/>
                    <a:gd name="T88" fmla="+- 0 1970 1210"/>
                    <a:gd name="T89" fmla="*/ T88 w 838"/>
                    <a:gd name="T90" fmla="+- 0 1660 1142"/>
                    <a:gd name="T91" fmla="*/ 1660 h 657"/>
                    <a:gd name="T92" fmla="+- 0 1990 1210"/>
                    <a:gd name="T93" fmla="*/ T92 w 838"/>
                    <a:gd name="T94" fmla="+- 0 1649 1142"/>
                    <a:gd name="T95" fmla="*/ 1649 h 657"/>
                    <a:gd name="T96" fmla="+- 0 2008 1210"/>
                    <a:gd name="T97" fmla="*/ T96 w 838"/>
                    <a:gd name="T98" fmla="+- 0 1639 1142"/>
                    <a:gd name="T99" fmla="*/ 1639 h 657"/>
                    <a:gd name="T100" fmla="+- 0 1986 1210"/>
                    <a:gd name="T101" fmla="*/ T100 w 838"/>
                    <a:gd name="T102" fmla="+- 0 1604 1142"/>
                    <a:gd name="T103" fmla="*/ 1604 h 657"/>
                    <a:gd name="T104" fmla="+- 0 1938 1210"/>
                    <a:gd name="T105" fmla="*/ T104 w 838"/>
                    <a:gd name="T106" fmla="+- 0 1537 1142"/>
                    <a:gd name="T107" fmla="*/ 1537 h 657"/>
                    <a:gd name="T108" fmla="+- 0 1882 1210"/>
                    <a:gd name="T109" fmla="*/ T108 w 838"/>
                    <a:gd name="T110" fmla="+- 0 1471 1142"/>
                    <a:gd name="T111" fmla="*/ 1471 h 657"/>
                    <a:gd name="T112" fmla="+- 0 1817 1210"/>
                    <a:gd name="T113" fmla="*/ T112 w 838"/>
                    <a:gd name="T114" fmla="+- 0 1410 1142"/>
                    <a:gd name="T115" fmla="*/ 1410 h 657"/>
                    <a:gd name="T116" fmla="+- 0 1745 1210"/>
                    <a:gd name="T117" fmla="*/ T116 w 838"/>
                    <a:gd name="T118" fmla="+- 0 1352 1142"/>
                    <a:gd name="T119" fmla="*/ 1352 h 657"/>
                    <a:gd name="T120" fmla="+- 0 1664 1210"/>
                    <a:gd name="T121" fmla="*/ T120 w 838"/>
                    <a:gd name="T122" fmla="+- 0 1299 1142"/>
                    <a:gd name="T123" fmla="*/ 1299 h 657"/>
                    <a:gd name="T124" fmla="+- 0 1577 1210"/>
                    <a:gd name="T125" fmla="*/ T124 w 838"/>
                    <a:gd name="T126" fmla="+- 0 1252 1142"/>
                    <a:gd name="T127" fmla="*/ 1252 h 657"/>
                    <a:gd name="T128" fmla="+- 0 1481 1210"/>
                    <a:gd name="T129" fmla="*/ T128 w 838"/>
                    <a:gd name="T130" fmla="+- 0 1211 1142"/>
                    <a:gd name="T131" fmla="*/ 1211 h 657"/>
                    <a:gd name="T132" fmla="+- 0 1378 1210"/>
                    <a:gd name="T133" fmla="*/ T132 w 838"/>
                    <a:gd name="T134" fmla="+- 0 1177 1142"/>
                    <a:gd name="T135" fmla="*/ 1177 h 657"/>
                    <a:gd name="T136" fmla="+- 0 1268 1210"/>
                    <a:gd name="T137" fmla="*/ T136 w 838"/>
                    <a:gd name="T138" fmla="+- 0 1152 1142"/>
                    <a:gd name="T139" fmla="*/ 1152 h 657"/>
                    <a:gd name="T140" fmla="+- 0 1210 1210"/>
                    <a:gd name="T141" fmla="*/ T140 w 838"/>
                    <a:gd name="T142" fmla="+- 0 1142 1142"/>
                    <a:gd name="T143" fmla="*/ 1142 h 65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</a:cxnLst>
                  <a:rect l="0" t="0" r="r" b="b"/>
                  <a:pathLst>
                    <a:path w="838" h="657">
                      <a:moveTo>
                        <a:pt x="0" y="0"/>
                      </a:moveTo>
                      <a:lnTo>
                        <a:pt x="64" y="13"/>
                      </a:lnTo>
                      <a:lnTo>
                        <a:pt x="128" y="29"/>
                      </a:lnTo>
                      <a:lnTo>
                        <a:pt x="220" y="63"/>
                      </a:lnTo>
                      <a:lnTo>
                        <a:pt x="303" y="106"/>
                      </a:lnTo>
                      <a:lnTo>
                        <a:pt x="377" y="158"/>
                      </a:lnTo>
                      <a:lnTo>
                        <a:pt x="443" y="218"/>
                      </a:lnTo>
                      <a:lnTo>
                        <a:pt x="501" y="285"/>
                      </a:lnTo>
                      <a:lnTo>
                        <a:pt x="550" y="358"/>
                      </a:lnTo>
                      <a:lnTo>
                        <a:pt x="590" y="438"/>
                      </a:lnTo>
                      <a:lnTo>
                        <a:pt x="622" y="522"/>
                      </a:lnTo>
                      <a:lnTo>
                        <a:pt x="645" y="611"/>
                      </a:lnTo>
                      <a:lnTo>
                        <a:pt x="653" y="657"/>
                      </a:lnTo>
                      <a:lnTo>
                        <a:pt x="672" y="651"/>
                      </a:lnTo>
                      <a:lnTo>
                        <a:pt x="734" y="629"/>
                      </a:lnTo>
                      <a:lnTo>
                        <a:pt x="789" y="606"/>
                      </a:lnTo>
                      <a:lnTo>
                        <a:pt x="838" y="581"/>
                      </a:lnTo>
                      <a:lnTo>
                        <a:pt x="831" y="563"/>
                      </a:lnTo>
                      <a:lnTo>
                        <a:pt x="827" y="553"/>
                      </a:lnTo>
                      <a:lnTo>
                        <a:pt x="693" y="553"/>
                      </a:lnTo>
                      <a:lnTo>
                        <a:pt x="724" y="537"/>
                      </a:lnTo>
                      <a:lnTo>
                        <a:pt x="742" y="528"/>
                      </a:lnTo>
                      <a:lnTo>
                        <a:pt x="760" y="518"/>
                      </a:lnTo>
                      <a:lnTo>
                        <a:pt x="780" y="507"/>
                      </a:lnTo>
                      <a:lnTo>
                        <a:pt x="798" y="497"/>
                      </a:lnTo>
                      <a:lnTo>
                        <a:pt x="776" y="462"/>
                      </a:lnTo>
                      <a:lnTo>
                        <a:pt x="728" y="395"/>
                      </a:lnTo>
                      <a:lnTo>
                        <a:pt x="672" y="329"/>
                      </a:lnTo>
                      <a:lnTo>
                        <a:pt x="607" y="268"/>
                      </a:lnTo>
                      <a:lnTo>
                        <a:pt x="535" y="210"/>
                      </a:lnTo>
                      <a:lnTo>
                        <a:pt x="454" y="157"/>
                      </a:lnTo>
                      <a:lnTo>
                        <a:pt x="367" y="110"/>
                      </a:lnTo>
                      <a:lnTo>
                        <a:pt x="271" y="69"/>
                      </a:lnTo>
                      <a:lnTo>
                        <a:pt x="168" y="35"/>
                      </a:lnTo>
                      <a:lnTo>
                        <a:pt x="58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35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2" name="Freeform 1816">
                  <a:extLst>
                    <a:ext uri="{FF2B5EF4-FFF2-40B4-BE49-F238E27FC236}">
                      <a16:creationId xmlns="" xmlns:a16="http://schemas.microsoft.com/office/drawing/2014/main" id="{CB2871B2-6DB0-460A-9458-D38E3E4F96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0" y="1142"/>
                  <a:ext cx="838" cy="657"/>
                </a:xfrm>
                <a:custGeom>
                  <a:avLst/>
                  <a:gdLst>
                    <a:gd name="T0" fmla="+- 0 2014 1210"/>
                    <a:gd name="T1" fmla="*/ T0 w 838"/>
                    <a:gd name="T2" fmla="+- 0 1651 1142"/>
                    <a:gd name="T3" fmla="*/ 1651 h 657"/>
                    <a:gd name="T4" fmla="+- 0 1922 1210"/>
                    <a:gd name="T5" fmla="*/ T4 w 838"/>
                    <a:gd name="T6" fmla="+- 0 1688 1142"/>
                    <a:gd name="T7" fmla="*/ 1688 h 657"/>
                    <a:gd name="T8" fmla="+- 0 1903 1210"/>
                    <a:gd name="T9" fmla="*/ T8 w 838"/>
                    <a:gd name="T10" fmla="+- 0 1695 1142"/>
                    <a:gd name="T11" fmla="*/ 1695 h 657"/>
                    <a:gd name="T12" fmla="+- 0 2037 1210"/>
                    <a:gd name="T13" fmla="*/ T12 w 838"/>
                    <a:gd name="T14" fmla="+- 0 1695 1142"/>
                    <a:gd name="T15" fmla="*/ 1695 h 657"/>
                    <a:gd name="T16" fmla="+- 0 2033 1210"/>
                    <a:gd name="T17" fmla="*/ T16 w 838"/>
                    <a:gd name="T18" fmla="+- 0 1687 1142"/>
                    <a:gd name="T19" fmla="*/ 1687 h 657"/>
                    <a:gd name="T20" fmla="+- 0 2024 1210"/>
                    <a:gd name="T21" fmla="*/ T20 w 838"/>
                    <a:gd name="T22" fmla="+- 0 1669 1142"/>
                    <a:gd name="T23" fmla="*/ 1669 h 657"/>
                    <a:gd name="T24" fmla="+- 0 2014 1210"/>
                    <a:gd name="T25" fmla="*/ T24 w 838"/>
                    <a:gd name="T26" fmla="+- 0 1651 1142"/>
                    <a:gd name="T27" fmla="*/ 1651 h 65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</a:cxnLst>
                  <a:rect l="0" t="0" r="r" b="b"/>
                  <a:pathLst>
                    <a:path w="838" h="657">
                      <a:moveTo>
                        <a:pt x="804" y="509"/>
                      </a:moveTo>
                      <a:lnTo>
                        <a:pt x="712" y="546"/>
                      </a:lnTo>
                      <a:lnTo>
                        <a:pt x="693" y="553"/>
                      </a:lnTo>
                      <a:lnTo>
                        <a:pt x="827" y="553"/>
                      </a:lnTo>
                      <a:lnTo>
                        <a:pt x="823" y="545"/>
                      </a:lnTo>
                      <a:lnTo>
                        <a:pt x="814" y="527"/>
                      </a:lnTo>
                      <a:lnTo>
                        <a:pt x="804" y="509"/>
                      </a:lnTo>
                      <a:close/>
                    </a:path>
                  </a:pathLst>
                </a:custGeom>
                <a:solidFill>
                  <a:srgbClr val="2435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7" name="Group 1813">
                <a:extLst>
                  <a:ext uri="{FF2B5EF4-FFF2-40B4-BE49-F238E27FC236}">
                    <a16:creationId xmlns="" xmlns:a16="http://schemas.microsoft.com/office/drawing/2014/main" id="{81B085EF-2117-4944-8913-1A8EFD9143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38113"/>
                <a:ext cx="544195" cy="448310"/>
                <a:chOff x="912" y="1142"/>
                <a:chExt cx="857" cy="706"/>
              </a:xfrm>
            </p:grpSpPr>
            <p:sp>
              <p:nvSpPr>
                <p:cNvPr id="20" name="Freeform 1814">
                  <a:extLst>
                    <a:ext uri="{FF2B5EF4-FFF2-40B4-BE49-F238E27FC236}">
                      <a16:creationId xmlns="" xmlns:a16="http://schemas.microsoft.com/office/drawing/2014/main" id="{F2BE7A1E-58F2-4F84-BC6C-DF7A13950B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1142"/>
                  <a:ext cx="857" cy="706"/>
                </a:xfrm>
                <a:custGeom>
                  <a:avLst/>
                  <a:gdLst>
                    <a:gd name="T0" fmla="+- 0 912 912"/>
                    <a:gd name="T1" fmla="*/ T0 w 857"/>
                    <a:gd name="T2" fmla="+- 0 1142 1142"/>
                    <a:gd name="T3" fmla="*/ 1142 h 706"/>
                    <a:gd name="T4" fmla="+- 0 976 912"/>
                    <a:gd name="T5" fmla="*/ T4 w 857"/>
                    <a:gd name="T6" fmla="+- 0 1155 1142"/>
                    <a:gd name="T7" fmla="*/ 1155 h 706"/>
                    <a:gd name="T8" fmla="+- 0 1043 912"/>
                    <a:gd name="T9" fmla="*/ T8 w 857"/>
                    <a:gd name="T10" fmla="+- 0 1172 1142"/>
                    <a:gd name="T11" fmla="*/ 1172 h 706"/>
                    <a:gd name="T12" fmla="+- 0 1139 912"/>
                    <a:gd name="T13" fmla="*/ T12 w 857"/>
                    <a:gd name="T14" fmla="+- 0 1208 1142"/>
                    <a:gd name="T15" fmla="*/ 1208 h 706"/>
                    <a:gd name="T16" fmla="+- 0 1225 912"/>
                    <a:gd name="T17" fmla="*/ T16 w 857"/>
                    <a:gd name="T18" fmla="+- 0 1255 1142"/>
                    <a:gd name="T19" fmla="*/ 1255 h 706"/>
                    <a:gd name="T20" fmla="+- 0 1302 912"/>
                    <a:gd name="T21" fmla="*/ T20 w 857"/>
                    <a:gd name="T22" fmla="+- 0 1311 1142"/>
                    <a:gd name="T23" fmla="*/ 1311 h 706"/>
                    <a:gd name="T24" fmla="+- 0 1370 912"/>
                    <a:gd name="T25" fmla="*/ T24 w 857"/>
                    <a:gd name="T26" fmla="+- 0 1375 1142"/>
                    <a:gd name="T27" fmla="*/ 1375 h 706"/>
                    <a:gd name="T28" fmla="+- 0 1428 912"/>
                    <a:gd name="T29" fmla="*/ T28 w 857"/>
                    <a:gd name="T30" fmla="+- 0 1448 1142"/>
                    <a:gd name="T31" fmla="*/ 1448 h 706"/>
                    <a:gd name="T32" fmla="+- 0 1477 912"/>
                    <a:gd name="T33" fmla="*/ T32 w 857"/>
                    <a:gd name="T34" fmla="+- 0 1527 1142"/>
                    <a:gd name="T35" fmla="*/ 1527 h 706"/>
                    <a:gd name="T36" fmla="+- 0 1516 912"/>
                    <a:gd name="T37" fmla="*/ T36 w 857"/>
                    <a:gd name="T38" fmla="+- 0 1613 1142"/>
                    <a:gd name="T39" fmla="*/ 1613 h 706"/>
                    <a:gd name="T40" fmla="+- 0 1545 912"/>
                    <a:gd name="T41" fmla="*/ T40 w 857"/>
                    <a:gd name="T42" fmla="+- 0 1703 1142"/>
                    <a:gd name="T43" fmla="*/ 1703 h 706"/>
                    <a:gd name="T44" fmla="+- 0 1565 912"/>
                    <a:gd name="T45" fmla="*/ T44 w 857"/>
                    <a:gd name="T46" fmla="+- 0 1799 1142"/>
                    <a:gd name="T47" fmla="*/ 1799 h 706"/>
                    <a:gd name="T48" fmla="+- 0 1572 912"/>
                    <a:gd name="T49" fmla="*/ T48 w 857"/>
                    <a:gd name="T50" fmla="+- 0 1848 1142"/>
                    <a:gd name="T51" fmla="*/ 1848 h 706"/>
                    <a:gd name="T52" fmla="+- 0 1590 912"/>
                    <a:gd name="T53" fmla="*/ T52 w 857"/>
                    <a:gd name="T54" fmla="+- 0 1847 1142"/>
                    <a:gd name="T55" fmla="*/ 1847 h 706"/>
                    <a:gd name="T56" fmla="+- 0 1667 912"/>
                    <a:gd name="T57" fmla="*/ T56 w 857"/>
                    <a:gd name="T58" fmla="+- 0 1840 1142"/>
                    <a:gd name="T59" fmla="*/ 1840 h 706"/>
                    <a:gd name="T60" fmla="+- 0 1728 912"/>
                    <a:gd name="T61" fmla="*/ T60 w 857"/>
                    <a:gd name="T62" fmla="+- 0 1831 1142"/>
                    <a:gd name="T63" fmla="*/ 1831 h 706"/>
                    <a:gd name="T64" fmla="+- 0 1769 912"/>
                    <a:gd name="T65" fmla="*/ T64 w 857"/>
                    <a:gd name="T66" fmla="+- 0 1822 1142"/>
                    <a:gd name="T67" fmla="*/ 1822 h 706"/>
                    <a:gd name="T68" fmla="+- 0 1758 912"/>
                    <a:gd name="T69" fmla="*/ T68 w 857"/>
                    <a:gd name="T70" fmla="+- 0 1777 1142"/>
                    <a:gd name="T71" fmla="*/ 1777 h 706"/>
                    <a:gd name="T72" fmla="+- 0 1726 912"/>
                    <a:gd name="T73" fmla="*/ T72 w 857"/>
                    <a:gd name="T74" fmla="+- 0 1688 1142"/>
                    <a:gd name="T75" fmla="*/ 1688 h 706"/>
                    <a:gd name="T76" fmla="+- 0 1679 912"/>
                    <a:gd name="T77" fmla="*/ T76 w 857"/>
                    <a:gd name="T78" fmla="+- 0 1600 1142"/>
                    <a:gd name="T79" fmla="*/ 1600 h 706"/>
                    <a:gd name="T80" fmla="+- 0 1618 912"/>
                    <a:gd name="T81" fmla="*/ T80 w 857"/>
                    <a:gd name="T82" fmla="+- 0 1515 1142"/>
                    <a:gd name="T83" fmla="*/ 1515 h 706"/>
                    <a:gd name="T84" fmla="+- 0 1544 912"/>
                    <a:gd name="T85" fmla="*/ T84 w 857"/>
                    <a:gd name="T86" fmla="+- 0 1435 1142"/>
                    <a:gd name="T87" fmla="*/ 1435 h 706"/>
                    <a:gd name="T88" fmla="+- 0 1457 912"/>
                    <a:gd name="T89" fmla="*/ T88 w 857"/>
                    <a:gd name="T90" fmla="+- 0 1361 1142"/>
                    <a:gd name="T91" fmla="*/ 1361 h 706"/>
                    <a:gd name="T92" fmla="+- 0 1357 912"/>
                    <a:gd name="T93" fmla="*/ T92 w 857"/>
                    <a:gd name="T94" fmla="+- 0 1294 1142"/>
                    <a:gd name="T95" fmla="*/ 1294 h 706"/>
                    <a:gd name="T96" fmla="+- 0 1303 912"/>
                    <a:gd name="T97" fmla="*/ T96 w 857"/>
                    <a:gd name="T98" fmla="+- 0 1264 1142"/>
                    <a:gd name="T99" fmla="*/ 1264 h 706"/>
                    <a:gd name="T100" fmla="+- 0 1245 912"/>
                    <a:gd name="T101" fmla="*/ T100 w 857"/>
                    <a:gd name="T102" fmla="+- 0 1236 1142"/>
                    <a:gd name="T103" fmla="*/ 1236 h 706"/>
                    <a:gd name="T104" fmla="+- 0 1184 912"/>
                    <a:gd name="T105" fmla="*/ T104 w 857"/>
                    <a:gd name="T106" fmla="+- 0 1212 1142"/>
                    <a:gd name="T107" fmla="*/ 1212 h 706"/>
                    <a:gd name="T108" fmla="+- 0 1121 912"/>
                    <a:gd name="T109" fmla="*/ T108 w 857"/>
                    <a:gd name="T110" fmla="+- 0 1189 1142"/>
                    <a:gd name="T111" fmla="*/ 1189 h 706"/>
                    <a:gd name="T112" fmla="+- 0 1054 912"/>
                    <a:gd name="T113" fmla="*/ T112 w 857"/>
                    <a:gd name="T114" fmla="+- 0 1170 1142"/>
                    <a:gd name="T115" fmla="*/ 1170 h 706"/>
                    <a:gd name="T116" fmla="+- 0 985 912"/>
                    <a:gd name="T117" fmla="*/ T116 w 857"/>
                    <a:gd name="T118" fmla="+- 0 1155 1142"/>
                    <a:gd name="T119" fmla="*/ 1155 h 706"/>
                    <a:gd name="T120" fmla="+- 0 912 912"/>
                    <a:gd name="T121" fmla="*/ T120 w 857"/>
                    <a:gd name="T122" fmla="+- 0 1142 1142"/>
                    <a:gd name="T123" fmla="*/ 1142 h 70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</a:cxnLst>
                  <a:rect l="0" t="0" r="r" b="b"/>
                  <a:pathLst>
                    <a:path w="857" h="706">
                      <a:moveTo>
                        <a:pt x="0" y="0"/>
                      </a:moveTo>
                      <a:lnTo>
                        <a:pt x="64" y="13"/>
                      </a:lnTo>
                      <a:lnTo>
                        <a:pt x="131" y="30"/>
                      </a:lnTo>
                      <a:lnTo>
                        <a:pt x="227" y="66"/>
                      </a:lnTo>
                      <a:lnTo>
                        <a:pt x="313" y="113"/>
                      </a:lnTo>
                      <a:lnTo>
                        <a:pt x="390" y="169"/>
                      </a:lnTo>
                      <a:lnTo>
                        <a:pt x="458" y="233"/>
                      </a:lnTo>
                      <a:lnTo>
                        <a:pt x="516" y="306"/>
                      </a:lnTo>
                      <a:lnTo>
                        <a:pt x="565" y="385"/>
                      </a:lnTo>
                      <a:lnTo>
                        <a:pt x="604" y="471"/>
                      </a:lnTo>
                      <a:lnTo>
                        <a:pt x="633" y="561"/>
                      </a:lnTo>
                      <a:lnTo>
                        <a:pt x="653" y="657"/>
                      </a:lnTo>
                      <a:lnTo>
                        <a:pt x="660" y="706"/>
                      </a:lnTo>
                      <a:lnTo>
                        <a:pt x="678" y="705"/>
                      </a:lnTo>
                      <a:lnTo>
                        <a:pt x="755" y="698"/>
                      </a:lnTo>
                      <a:lnTo>
                        <a:pt x="816" y="689"/>
                      </a:lnTo>
                      <a:lnTo>
                        <a:pt x="857" y="680"/>
                      </a:lnTo>
                      <a:lnTo>
                        <a:pt x="846" y="635"/>
                      </a:lnTo>
                      <a:lnTo>
                        <a:pt x="814" y="546"/>
                      </a:lnTo>
                      <a:lnTo>
                        <a:pt x="767" y="458"/>
                      </a:lnTo>
                      <a:lnTo>
                        <a:pt x="706" y="373"/>
                      </a:lnTo>
                      <a:lnTo>
                        <a:pt x="632" y="293"/>
                      </a:lnTo>
                      <a:lnTo>
                        <a:pt x="545" y="219"/>
                      </a:lnTo>
                      <a:lnTo>
                        <a:pt x="445" y="152"/>
                      </a:lnTo>
                      <a:lnTo>
                        <a:pt x="391" y="122"/>
                      </a:lnTo>
                      <a:lnTo>
                        <a:pt x="333" y="94"/>
                      </a:lnTo>
                      <a:lnTo>
                        <a:pt x="272" y="70"/>
                      </a:lnTo>
                      <a:lnTo>
                        <a:pt x="209" y="47"/>
                      </a:lnTo>
                      <a:lnTo>
                        <a:pt x="142" y="28"/>
                      </a:lnTo>
                      <a:lnTo>
                        <a:pt x="7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35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8" name="Group 1808">
                <a:extLst>
                  <a:ext uri="{FF2B5EF4-FFF2-40B4-BE49-F238E27FC236}">
                    <a16:creationId xmlns="" xmlns:a16="http://schemas.microsoft.com/office/drawing/2014/main" id="{098165C3-44E4-4A06-A97A-F6B4D32073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013" y="347663"/>
                <a:ext cx="799465" cy="294005"/>
                <a:chOff x="1069" y="1468"/>
                <a:chExt cx="1259" cy="463"/>
              </a:xfrm>
            </p:grpSpPr>
            <p:sp>
              <p:nvSpPr>
                <p:cNvPr id="18" name="Freeform 1810">
                  <a:extLst>
                    <a:ext uri="{FF2B5EF4-FFF2-40B4-BE49-F238E27FC236}">
                      <a16:creationId xmlns="" xmlns:a16="http://schemas.microsoft.com/office/drawing/2014/main" id="{4F2AB95D-D435-431F-AC1B-56F21C3A14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" y="1468"/>
                  <a:ext cx="1259" cy="463"/>
                </a:xfrm>
                <a:custGeom>
                  <a:avLst/>
                  <a:gdLst>
                    <a:gd name="T0" fmla="+- 0 1139 1069"/>
                    <a:gd name="T1" fmla="*/ T0 w 1259"/>
                    <a:gd name="T2" fmla="+- 0 1468 1468"/>
                    <a:gd name="T3" fmla="*/ 1468 h 463"/>
                    <a:gd name="T4" fmla="+- 0 1104 1069"/>
                    <a:gd name="T5" fmla="*/ T4 w 1259"/>
                    <a:gd name="T6" fmla="+- 0 1531 1468"/>
                    <a:gd name="T7" fmla="*/ 1531 h 463"/>
                    <a:gd name="T8" fmla="+- 0 1078 1069"/>
                    <a:gd name="T9" fmla="*/ T8 w 1259"/>
                    <a:gd name="T10" fmla="+- 0 1603 1468"/>
                    <a:gd name="T11" fmla="*/ 1603 h 463"/>
                    <a:gd name="T12" fmla="+- 0 1069 1069"/>
                    <a:gd name="T13" fmla="*/ T12 w 1259"/>
                    <a:gd name="T14" fmla="+- 0 1681 1468"/>
                    <a:gd name="T15" fmla="*/ 1681 h 463"/>
                    <a:gd name="T16" fmla="+- 0 1070 1069"/>
                    <a:gd name="T17" fmla="*/ T16 w 1259"/>
                    <a:gd name="T18" fmla="+- 0 1699 1468"/>
                    <a:gd name="T19" fmla="*/ 1699 h 463"/>
                    <a:gd name="T20" fmla="+- 0 1084 1069"/>
                    <a:gd name="T21" fmla="*/ T20 w 1259"/>
                    <a:gd name="T22" fmla="+- 0 1758 1468"/>
                    <a:gd name="T23" fmla="*/ 1758 h 463"/>
                    <a:gd name="T24" fmla="+- 0 1122 1069"/>
                    <a:gd name="T25" fmla="*/ T24 w 1259"/>
                    <a:gd name="T26" fmla="+- 0 1820 1468"/>
                    <a:gd name="T27" fmla="*/ 1820 h 463"/>
                    <a:gd name="T28" fmla="+- 0 1184 1069"/>
                    <a:gd name="T29" fmla="*/ T28 w 1259"/>
                    <a:gd name="T30" fmla="+- 0 1871 1468"/>
                    <a:gd name="T31" fmla="*/ 1871 h 463"/>
                    <a:gd name="T32" fmla="+- 0 1239 1069"/>
                    <a:gd name="T33" fmla="*/ T32 w 1259"/>
                    <a:gd name="T34" fmla="+- 0 1898 1468"/>
                    <a:gd name="T35" fmla="*/ 1898 h 463"/>
                    <a:gd name="T36" fmla="+- 0 1304 1069"/>
                    <a:gd name="T37" fmla="*/ T36 w 1259"/>
                    <a:gd name="T38" fmla="+- 0 1917 1468"/>
                    <a:gd name="T39" fmla="*/ 1917 h 463"/>
                    <a:gd name="T40" fmla="+- 0 1380 1069"/>
                    <a:gd name="T41" fmla="*/ T40 w 1259"/>
                    <a:gd name="T42" fmla="+- 0 1928 1468"/>
                    <a:gd name="T43" fmla="*/ 1928 h 463"/>
                    <a:gd name="T44" fmla="+- 0 1422 1069"/>
                    <a:gd name="T45" fmla="*/ T44 w 1259"/>
                    <a:gd name="T46" fmla="+- 0 1930 1468"/>
                    <a:gd name="T47" fmla="*/ 1930 h 463"/>
                    <a:gd name="T48" fmla="+- 0 1467 1069"/>
                    <a:gd name="T49" fmla="*/ T48 w 1259"/>
                    <a:gd name="T50" fmla="+- 0 1930 1468"/>
                    <a:gd name="T51" fmla="*/ 1930 h 463"/>
                    <a:gd name="T52" fmla="+- 0 1565 1069"/>
                    <a:gd name="T53" fmla="*/ T52 w 1259"/>
                    <a:gd name="T54" fmla="+- 0 1921 1468"/>
                    <a:gd name="T55" fmla="*/ 1921 h 463"/>
                    <a:gd name="T56" fmla="+- 0 1673 1069"/>
                    <a:gd name="T57" fmla="*/ T56 w 1259"/>
                    <a:gd name="T58" fmla="+- 0 1900 1468"/>
                    <a:gd name="T59" fmla="*/ 1900 h 463"/>
                    <a:gd name="T60" fmla="+- 0 1792 1069"/>
                    <a:gd name="T61" fmla="*/ T60 w 1259"/>
                    <a:gd name="T62" fmla="+- 0 1867 1468"/>
                    <a:gd name="T63" fmla="*/ 1867 h 463"/>
                    <a:gd name="T64" fmla="+- 0 1862 1069"/>
                    <a:gd name="T65" fmla="*/ T64 w 1259"/>
                    <a:gd name="T66" fmla="+- 0 1841 1468"/>
                    <a:gd name="T67" fmla="*/ 1841 h 463"/>
                    <a:gd name="T68" fmla="+- 0 1910 1069"/>
                    <a:gd name="T69" fmla="*/ T68 w 1259"/>
                    <a:gd name="T70" fmla="+- 0 1820 1468"/>
                    <a:gd name="T71" fmla="*/ 1820 h 463"/>
                    <a:gd name="T72" fmla="+- 0 1575 1069"/>
                    <a:gd name="T73" fmla="*/ T72 w 1259"/>
                    <a:gd name="T74" fmla="+- 0 1820 1468"/>
                    <a:gd name="T75" fmla="*/ 1820 h 463"/>
                    <a:gd name="T76" fmla="+- 0 1533 1069"/>
                    <a:gd name="T77" fmla="*/ T76 w 1259"/>
                    <a:gd name="T78" fmla="+- 0 1819 1468"/>
                    <a:gd name="T79" fmla="*/ 1819 h 463"/>
                    <a:gd name="T80" fmla="+- 0 1453 1069"/>
                    <a:gd name="T81" fmla="*/ T80 w 1259"/>
                    <a:gd name="T82" fmla="+- 0 1812 1468"/>
                    <a:gd name="T83" fmla="*/ 1812 h 463"/>
                    <a:gd name="T84" fmla="+- 0 1381 1069"/>
                    <a:gd name="T85" fmla="*/ T84 w 1259"/>
                    <a:gd name="T86" fmla="+- 0 1796 1468"/>
                    <a:gd name="T87" fmla="*/ 1796 h 463"/>
                    <a:gd name="T88" fmla="+- 0 1316 1069"/>
                    <a:gd name="T89" fmla="*/ T88 w 1259"/>
                    <a:gd name="T90" fmla="+- 0 1773 1468"/>
                    <a:gd name="T91" fmla="*/ 1773 h 463"/>
                    <a:gd name="T92" fmla="+- 0 1259 1069"/>
                    <a:gd name="T93" fmla="*/ T92 w 1259"/>
                    <a:gd name="T94" fmla="+- 0 1741 1468"/>
                    <a:gd name="T95" fmla="*/ 1741 h 463"/>
                    <a:gd name="T96" fmla="+- 0 1211 1069"/>
                    <a:gd name="T97" fmla="*/ T96 w 1259"/>
                    <a:gd name="T98" fmla="+- 0 1702 1468"/>
                    <a:gd name="T99" fmla="*/ 1702 h 463"/>
                    <a:gd name="T100" fmla="+- 0 1173 1069"/>
                    <a:gd name="T101" fmla="*/ T100 w 1259"/>
                    <a:gd name="T102" fmla="+- 0 1655 1468"/>
                    <a:gd name="T103" fmla="*/ 1655 h 463"/>
                    <a:gd name="T104" fmla="+- 0 1141 1069"/>
                    <a:gd name="T105" fmla="*/ T104 w 1259"/>
                    <a:gd name="T106" fmla="+- 0 1582 1468"/>
                    <a:gd name="T107" fmla="*/ 1582 h 463"/>
                    <a:gd name="T108" fmla="+- 0 1132 1069"/>
                    <a:gd name="T109" fmla="*/ T108 w 1259"/>
                    <a:gd name="T110" fmla="+- 0 1522 1468"/>
                    <a:gd name="T111" fmla="*/ 1522 h 463"/>
                    <a:gd name="T112" fmla="+- 0 1132 1069"/>
                    <a:gd name="T113" fmla="*/ T112 w 1259"/>
                    <a:gd name="T114" fmla="+- 0 1503 1468"/>
                    <a:gd name="T115" fmla="*/ 1503 h 463"/>
                    <a:gd name="T116" fmla="+- 0 1134 1069"/>
                    <a:gd name="T117" fmla="*/ T116 w 1259"/>
                    <a:gd name="T118" fmla="+- 0 1485 1468"/>
                    <a:gd name="T119" fmla="*/ 1485 h 463"/>
                    <a:gd name="T120" fmla="+- 0 1139 1069"/>
                    <a:gd name="T121" fmla="*/ T120 w 1259"/>
                    <a:gd name="T122" fmla="+- 0 1468 1468"/>
                    <a:gd name="T123" fmla="*/ 1468 h 46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</a:cxnLst>
                  <a:rect l="0" t="0" r="r" b="b"/>
                  <a:pathLst>
                    <a:path w="1259" h="463">
                      <a:moveTo>
                        <a:pt x="70" y="0"/>
                      </a:moveTo>
                      <a:lnTo>
                        <a:pt x="35" y="63"/>
                      </a:lnTo>
                      <a:lnTo>
                        <a:pt x="9" y="135"/>
                      </a:lnTo>
                      <a:lnTo>
                        <a:pt x="0" y="213"/>
                      </a:lnTo>
                      <a:lnTo>
                        <a:pt x="1" y="231"/>
                      </a:lnTo>
                      <a:lnTo>
                        <a:pt x="15" y="290"/>
                      </a:lnTo>
                      <a:lnTo>
                        <a:pt x="53" y="352"/>
                      </a:lnTo>
                      <a:lnTo>
                        <a:pt x="115" y="403"/>
                      </a:lnTo>
                      <a:lnTo>
                        <a:pt x="170" y="430"/>
                      </a:lnTo>
                      <a:lnTo>
                        <a:pt x="235" y="449"/>
                      </a:lnTo>
                      <a:lnTo>
                        <a:pt x="311" y="460"/>
                      </a:lnTo>
                      <a:lnTo>
                        <a:pt x="353" y="462"/>
                      </a:lnTo>
                      <a:lnTo>
                        <a:pt x="398" y="462"/>
                      </a:lnTo>
                      <a:lnTo>
                        <a:pt x="496" y="453"/>
                      </a:lnTo>
                      <a:lnTo>
                        <a:pt x="604" y="432"/>
                      </a:lnTo>
                      <a:lnTo>
                        <a:pt x="723" y="399"/>
                      </a:lnTo>
                      <a:lnTo>
                        <a:pt x="793" y="373"/>
                      </a:lnTo>
                      <a:lnTo>
                        <a:pt x="841" y="352"/>
                      </a:lnTo>
                      <a:lnTo>
                        <a:pt x="506" y="352"/>
                      </a:lnTo>
                      <a:lnTo>
                        <a:pt x="464" y="351"/>
                      </a:lnTo>
                      <a:lnTo>
                        <a:pt x="384" y="344"/>
                      </a:lnTo>
                      <a:lnTo>
                        <a:pt x="312" y="328"/>
                      </a:lnTo>
                      <a:lnTo>
                        <a:pt x="247" y="305"/>
                      </a:lnTo>
                      <a:lnTo>
                        <a:pt x="190" y="273"/>
                      </a:lnTo>
                      <a:lnTo>
                        <a:pt x="142" y="234"/>
                      </a:lnTo>
                      <a:lnTo>
                        <a:pt x="104" y="187"/>
                      </a:lnTo>
                      <a:lnTo>
                        <a:pt x="72" y="114"/>
                      </a:lnTo>
                      <a:lnTo>
                        <a:pt x="63" y="54"/>
                      </a:lnTo>
                      <a:lnTo>
                        <a:pt x="63" y="35"/>
                      </a:lnTo>
                      <a:lnTo>
                        <a:pt x="65" y="17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C3D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9" name="Freeform 1809">
                  <a:extLst>
                    <a:ext uri="{FF2B5EF4-FFF2-40B4-BE49-F238E27FC236}">
                      <a16:creationId xmlns="" xmlns:a16="http://schemas.microsoft.com/office/drawing/2014/main" id="{12FC058A-8835-484E-A7E4-9940ACCB92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9" y="1468"/>
                  <a:ext cx="1259" cy="463"/>
                </a:xfrm>
                <a:custGeom>
                  <a:avLst/>
                  <a:gdLst>
                    <a:gd name="T0" fmla="+- 0 2327 1069"/>
                    <a:gd name="T1" fmla="*/ T0 w 1259"/>
                    <a:gd name="T2" fmla="+- 0 1478 1468"/>
                    <a:gd name="T3" fmla="*/ 1478 h 463"/>
                    <a:gd name="T4" fmla="+- 0 2290 1069"/>
                    <a:gd name="T5" fmla="*/ T4 w 1259"/>
                    <a:gd name="T6" fmla="+- 0 1525 1468"/>
                    <a:gd name="T7" fmla="*/ 1525 h 463"/>
                    <a:gd name="T8" fmla="+- 0 2242 1069"/>
                    <a:gd name="T9" fmla="*/ T8 w 1259"/>
                    <a:gd name="T10" fmla="+- 0 1573 1468"/>
                    <a:gd name="T11" fmla="*/ 1573 h 463"/>
                    <a:gd name="T12" fmla="+- 0 2184 1069"/>
                    <a:gd name="T13" fmla="*/ T12 w 1259"/>
                    <a:gd name="T14" fmla="+- 0 1621 1468"/>
                    <a:gd name="T15" fmla="*/ 1621 h 463"/>
                    <a:gd name="T16" fmla="+- 0 2119 1069"/>
                    <a:gd name="T17" fmla="*/ T16 w 1259"/>
                    <a:gd name="T18" fmla="+- 0 1666 1468"/>
                    <a:gd name="T19" fmla="*/ 1666 h 463"/>
                    <a:gd name="T20" fmla="+- 0 2045 1069"/>
                    <a:gd name="T21" fmla="*/ T20 w 1259"/>
                    <a:gd name="T22" fmla="+- 0 1708 1468"/>
                    <a:gd name="T23" fmla="*/ 1708 h 463"/>
                    <a:gd name="T24" fmla="+- 0 1964 1069"/>
                    <a:gd name="T25" fmla="*/ T24 w 1259"/>
                    <a:gd name="T26" fmla="+- 0 1744 1468"/>
                    <a:gd name="T27" fmla="*/ 1744 h 463"/>
                    <a:gd name="T28" fmla="+- 0 1907 1069"/>
                    <a:gd name="T29" fmla="*/ T28 w 1259"/>
                    <a:gd name="T30" fmla="+- 0 1764 1468"/>
                    <a:gd name="T31" fmla="*/ 1764 h 463"/>
                    <a:gd name="T32" fmla="+- 0 1807 1069"/>
                    <a:gd name="T33" fmla="*/ T32 w 1259"/>
                    <a:gd name="T34" fmla="+- 0 1791 1468"/>
                    <a:gd name="T35" fmla="*/ 1791 h 463"/>
                    <a:gd name="T36" fmla="+- 0 1710 1069"/>
                    <a:gd name="T37" fmla="*/ T36 w 1259"/>
                    <a:gd name="T38" fmla="+- 0 1809 1468"/>
                    <a:gd name="T39" fmla="*/ 1809 h 463"/>
                    <a:gd name="T40" fmla="+- 0 1619 1069"/>
                    <a:gd name="T41" fmla="*/ T40 w 1259"/>
                    <a:gd name="T42" fmla="+- 0 1818 1468"/>
                    <a:gd name="T43" fmla="*/ 1818 h 463"/>
                    <a:gd name="T44" fmla="+- 0 1575 1069"/>
                    <a:gd name="T45" fmla="*/ T44 w 1259"/>
                    <a:gd name="T46" fmla="+- 0 1820 1468"/>
                    <a:gd name="T47" fmla="*/ 1820 h 463"/>
                    <a:gd name="T48" fmla="+- 0 1910 1069"/>
                    <a:gd name="T49" fmla="*/ T48 w 1259"/>
                    <a:gd name="T50" fmla="+- 0 1820 1468"/>
                    <a:gd name="T51" fmla="*/ 1820 h 463"/>
                    <a:gd name="T52" fmla="+- 0 1967 1069"/>
                    <a:gd name="T53" fmla="*/ T52 w 1259"/>
                    <a:gd name="T54" fmla="+- 0 1792 1468"/>
                    <a:gd name="T55" fmla="*/ 1792 h 463"/>
                    <a:gd name="T56" fmla="+- 0 2035 1069"/>
                    <a:gd name="T57" fmla="*/ T56 w 1259"/>
                    <a:gd name="T58" fmla="+- 0 1753 1468"/>
                    <a:gd name="T59" fmla="*/ 1753 h 463"/>
                    <a:gd name="T60" fmla="+- 0 2099 1069"/>
                    <a:gd name="T61" fmla="*/ T60 w 1259"/>
                    <a:gd name="T62" fmla="+- 0 1712 1468"/>
                    <a:gd name="T63" fmla="*/ 1712 h 463"/>
                    <a:gd name="T64" fmla="+- 0 2159 1069"/>
                    <a:gd name="T65" fmla="*/ T64 w 1259"/>
                    <a:gd name="T66" fmla="+- 0 1669 1468"/>
                    <a:gd name="T67" fmla="*/ 1669 h 463"/>
                    <a:gd name="T68" fmla="+- 0 2212 1069"/>
                    <a:gd name="T69" fmla="*/ T68 w 1259"/>
                    <a:gd name="T70" fmla="+- 0 1624 1468"/>
                    <a:gd name="T71" fmla="*/ 1624 h 463"/>
                    <a:gd name="T72" fmla="+- 0 2257 1069"/>
                    <a:gd name="T73" fmla="*/ T72 w 1259"/>
                    <a:gd name="T74" fmla="+- 0 1580 1468"/>
                    <a:gd name="T75" fmla="*/ 1580 h 463"/>
                    <a:gd name="T76" fmla="+- 0 2308 1069"/>
                    <a:gd name="T77" fmla="*/ T76 w 1259"/>
                    <a:gd name="T78" fmla="+- 0 1517 1468"/>
                    <a:gd name="T79" fmla="*/ 1517 h 463"/>
                    <a:gd name="T80" fmla="+- 0 2319 1069"/>
                    <a:gd name="T81" fmla="*/ T80 w 1259"/>
                    <a:gd name="T82" fmla="+- 0 1497 1468"/>
                    <a:gd name="T83" fmla="*/ 1497 h 463"/>
                    <a:gd name="T84" fmla="+- 0 2327 1069"/>
                    <a:gd name="T85" fmla="*/ T84 w 1259"/>
                    <a:gd name="T86" fmla="+- 0 1478 1468"/>
                    <a:gd name="T87" fmla="*/ 1478 h 46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</a:cxnLst>
                  <a:rect l="0" t="0" r="r" b="b"/>
                  <a:pathLst>
                    <a:path w="1259" h="463">
                      <a:moveTo>
                        <a:pt x="1258" y="10"/>
                      </a:moveTo>
                      <a:lnTo>
                        <a:pt x="1221" y="57"/>
                      </a:lnTo>
                      <a:lnTo>
                        <a:pt x="1173" y="105"/>
                      </a:lnTo>
                      <a:lnTo>
                        <a:pt x="1115" y="153"/>
                      </a:lnTo>
                      <a:lnTo>
                        <a:pt x="1050" y="198"/>
                      </a:lnTo>
                      <a:lnTo>
                        <a:pt x="976" y="240"/>
                      </a:lnTo>
                      <a:lnTo>
                        <a:pt x="895" y="276"/>
                      </a:lnTo>
                      <a:lnTo>
                        <a:pt x="838" y="296"/>
                      </a:lnTo>
                      <a:lnTo>
                        <a:pt x="738" y="323"/>
                      </a:lnTo>
                      <a:lnTo>
                        <a:pt x="641" y="341"/>
                      </a:lnTo>
                      <a:lnTo>
                        <a:pt x="550" y="350"/>
                      </a:lnTo>
                      <a:lnTo>
                        <a:pt x="506" y="352"/>
                      </a:lnTo>
                      <a:lnTo>
                        <a:pt x="841" y="352"/>
                      </a:lnTo>
                      <a:lnTo>
                        <a:pt x="898" y="324"/>
                      </a:lnTo>
                      <a:lnTo>
                        <a:pt x="966" y="285"/>
                      </a:lnTo>
                      <a:lnTo>
                        <a:pt x="1030" y="244"/>
                      </a:lnTo>
                      <a:lnTo>
                        <a:pt x="1090" y="201"/>
                      </a:lnTo>
                      <a:lnTo>
                        <a:pt x="1143" y="156"/>
                      </a:lnTo>
                      <a:lnTo>
                        <a:pt x="1188" y="112"/>
                      </a:lnTo>
                      <a:lnTo>
                        <a:pt x="1239" y="49"/>
                      </a:lnTo>
                      <a:lnTo>
                        <a:pt x="1250" y="29"/>
                      </a:lnTo>
                      <a:lnTo>
                        <a:pt x="1258" y="10"/>
                      </a:lnTo>
                      <a:close/>
                    </a:path>
                  </a:pathLst>
                </a:custGeom>
                <a:solidFill>
                  <a:srgbClr val="C3D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9" name="Group 1805">
                <a:extLst>
                  <a:ext uri="{FF2B5EF4-FFF2-40B4-BE49-F238E27FC236}">
                    <a16:creationId xmlns="" xmlns:a16="http://schemas.microsoft.com/office/drawing/2014/main" id="{FD1095A0-332C-4E09-9C40-7F2C196F42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950" y="0"/>
                <a:ext cx="604520" cy="495300"/>
                <a:chOff x="1486" y="920"/>
                <a:chExt cx="952" cy="780"/>
              </a:xfrm>
            </p:grpSpPr>
            <p:sp>
              <p:nvSpPr>
                <p:cNvPr id="16" name="Freeform 1807">
                  <a:extLst>
                    <a:ext uri="{FF2B5EF4-FFF2-40B4-BE49-F238E27FC236}">
                      <a16:creationId xmlns="" xmlns:a16="http://schemas.microsoft.com/office/drawing/2014/main" id="{5E8C13C7-678E-4965-8E62-EDE48C67A8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6" y="920"/>
                  <a:ext cx="952" cy="780"/>
                </a:xfrm>
                <a:custGeom>
                  <a:avLst/>
                  <a:gdLst>
                    <a:gd name="T0" fmla="+- 0 2366 1486"/>
                    <a:gd name="T1" fmla="*/ T0 w 952"/>
                    <a:gd name="T2" fmla="+- 0 980 920"/>
                    <a:gd name="T3" fmla="*/ 980 h 780"/>
                    <a:gd name="T4" fmla="+- 0 1984 1486"/>
                    <a:gd name="T5" fmla="*/ T4 w 952"/>
                    <a:gd name="T6" fmla="+- 0 980 920"/>
                    <a:gd name="T7" fmla="*/ 980 h 780"/>
                    <a:gd name="T8" fmla="+- 0 2011 1486"/>
                    <a:gd name="T9" fmla="*/ T8 w 952"/>
                    <a:gd name="T10" fmla="+- 0 980 920"/>
                    <a:gd name="T11" fmla="*/ 980 h 780"/>
                    <a:gd name="T12" fmla="+- 0 2037 1486"/>
                    <a:gd name="T13" fmla="*/ T12 w 952"/>
                    <a:gd name="T14" fmla="+- 0 981 920"/>
                    <a:gd name="T15" fmla="*/ 981 h 780"/>
                    <a:gd name="T16" fmla="+- 0 2105 1486"/>
                    <a:gd name="T17" fmla="*/ T16 w 952"/>
                    <a:gd name="T18" fmla="+- 0 990 920"/>
                    <a:gd name="T19" fmla="*/ 990 h 780"/>
                    <a:gd name="T20" fmla="+- 0 2178 1486"/>
                    <a:gd name="T21" fmla="*/ T20 w 952"/>
                    <a:gd name="T22" fmla="+- 0 1011 920"/>
                    <a:gd name="T23" fmla="*/ 1011 h 780"/>
                    <a:gd name="T24" fmla="+- 0 2235 1486"/>
                    <a:gd name="T25" fmla="*/ T24 w 952"/>
                    <a:gd name="T26" fmla="+- 0 1042 920"/>
                    <a:gd name="T27" fmla="*/ 1042 h 780"/>
                    <a:gd name="T28" fmla="+- 0 2293 1486"/>
                    <a:gd name="T29" fmla="*/ T28 w 952"/>
                    <a:gd name="T30" fmla="+- 0 1105 920"/>
                    <a:gd name="T31" fmla="*/ 1105 h 780"/>
                    <a:gd name="T32" fmla="+- 0 2315 1486"/>
                    <a:gd name="T33" fmla="*/ T32 w 952"/>
                    <a:gd name="T34" fmla="+- 0 1185 920"/>
                    <a:gd name="T35" fmla="*/ 1185 h 780"/>
                    <a:gd name="T36" fmla="+- 0 2314 1486"/>
                    <a:gd name="T37" fmla="*/ T36 w 952"/>
                    <a:gd name="T38" fmla="+- 0 1215 920"/>
                    <a:gd name="T39" fmla="*/ 1215 h 780"/>
                    <a:gd name="T40" fmla="+- 0 2300 1486"/>
                    <a:gd name="T41" fmla="*/ T40 w 952"/>
                    <a:gd name="T42" fmla="+- 0 1279 920"/>
                    <a:gd name="T43" fmla="*/ 1279 h 780"/>
                    <a:gd name="T44" fmla="+- 0 2270 1486"/>
                    <a:gd name="T45" fmla="*/ T44 w 952"/>
                    <a:gd name="T46" fmla="+- 0 1348 920"/>
                    <a:gd name="T47" fmla="*/ 1348 h 780"/>
                    <a:gd name="T48" fmla="+- 0 2224 1486"/>
                    <a:gd name="T49" fmla="*/ T48 w 952"/>
                    <a:gd name="T50" fmla="+- 0 1419 920"/>
                    <a:gd name="T51" fmla="*/ 1419 h 780"/>
                    <a:gd name="T52" fmla="+- 0 2160 1486"/>
                    <a:gd name="T53" fmla="*/ T52 w 952"/>
                    <a:gd name="T54" fmla="+- 0 1494 920"/>
                    <a:gd name="T55" fmla="*/ 1494 h 780"/>
                    <a:gd name="T56" fmla="+- 0 2104 1486"/>
                    <a:gd name="T57" fmla="*/ T56 w 952"/>
                    <a:gd name="T58" fmla="+- 0 1548 920"/>
                    <a:gd name="T59" fmla="*/ 1548 h 780"/>
                    <a:gd name="T60" fmla="+- 0 2042 1486"/>
                    <a:gd name="T61" fmla="*/ T60 w 952"/>
                    <a:gd name="T62" fmla="+- 0 1598 920"/>
                    <a:gd name="T63" fmla="*/ 1598 h 780"/>
                    <a:gd name="T64" fmla="+- 0 1994 1486"/>
                    <a:gd name="T65" fmla="*/ T64 w 952"/>
                    <a:gd name="T66" fmla="+- 0 1634 920"/>
                    <a:gd name="T67" fmla="*/ 1634 h 780"/>
                    <a:gd name="T68" fmla="+- 0 1943 1486"/>
                    <a:gd name="T69" fmla="*/ T68 w 952"/>
                    <a:gd name="T70" fmla="+- 0 1668 920"/>
                    <a:gd name="T71" fmla="*/ 1668 h 780"/>
                    <a:gd name="T72" fmla="+- 0 1890 1486"/>
                    <a:gd name="T73" fmla="*/ T72 w 952"/>
                    <a:gd name="T74" fmla="+- 0 1700 920"/>
                    <a:gd name="T75" fmla="*/ 1700 h 780"/>
                    <a:gd name="T76" fmla="+- 0 1913 1486"/>
                    <a:gd name="T77" fmla="*/ T76 w 952"/>
                    <a:gd name="T78" fmla="+- 0 1689 920"/>
                    <a:gd name="T79" fmla="*/ 1689 h 780"/>
                    <a:gd name="T80" fmla="+- 0 1978 1486"/>
                    <a:gd name="T81" fmla="*/ T80 w 952"/>
                    <a:gd name="T82" fmla="+- 0 1655 920"/>
                    <a:gd name="T83" fmla="*/ 1655 h 780"/>
                    <a:gd name="T84" fmla="+- 0 2041 1486"/>
                    <a:gd name="T85" fmla="*/ T84 w 952"/>
                    <a:gd name="T86" fmla="+- 0 1619 920"/>
                    <a:gd name="T87" fmla="*/ 1619 h 780"/>
                    <a:gd name="T88" fmla="+- 0 2101 1486"/>
                    <a:gd name="T89" fmla="*/ T88 w 952"/>
                    <a:gd name="T90" fmla="+- 0 1580 920"/>
                    <a:gd name="T91" fmla="*/ 1580 h 780"/>
                    <a:gd name="T92" fmla="+- 0 2159 1486"/>
                    <a:gd name="T93" fmla="*/ T92 w 952"/>
                    <a:gd name="T94" fmla="+- 0 1538 920"/>
                    <a:gd name="T95" fmla="*/ 1538 h 780"/>
                    <a:gd name="T96" fmla="+- 0 2213 1486"/>
                    <a:gd name="T97" fmla="*/ T96 w 952"/>
                    <a:gd name="T98" fmla="+- 0 1494 920"/>
                    <a:gd name="T99" fmla="*/ 1494 h 780"/>
                    <a:gd name="T100" fmla="+- 0 2264 1486"/>
                    <a:gd name="T101" fmla="*/ T100 w 952"/>
                    <a:gd name="T102" fmla="+- 0 1447 920"/>
                    <a:gd name="T103" fmla="*/ 1447 h 780"/>
                    <a:gd name="T104" fmla="+- 0 2314 1486"/>
                    <a:gd name="T105" fmla="*/ T104 w 952"/>
                    <a:gd name="T106" fmla="+- 0 1393 920"/>
                    <a:gd name="T107" fmla="*/ 1393 h 780"/>
                    <a:gd name="T108" fmla="+- 0 2369 1486"/>
                    <a:gd name="T109" fmla="*/ T108 w 952"/>
                    <a:gd name="T110" fmla="+- 0 1320 920"/>
                    <a:gd name="T111" fmla="*/ 1320 h 780"/>
                    <a:gd name="T112" fmla="+- 0 2408 1486"/>
                    <a:gd name="T113" fmla="*/ T112 w 952"/>
                    <a:gd name="T114" fmla="+- 0 1249 920"/>
                    <a:gd name="T115" fmla="*/ 1249 h 780"/>
                    <a:gd name="T116" fmla="+- 0 2431 1486"/>
                    <a:gd name="T117" fmla="*/ T116 w 952"/>
                    <a:gd name="T118" fmla="+- 0 1181 920"/>
                    <a:gd name="T119" fmla="*/ 1181 h 780"/>
                    <a:gd name="T120" fmla="+- 0 2438 1486"/>
                    <a:gd name="T121" fmla="*/ T120 w 952"/>
                    <a:gd name="T122" fmla="+- 0 1119 920"/>
                    <a:gd name="T123" fmla="*/ 1119 h 780"/>
                    <a:gd name="T124" fmla="+- 0 2435 1486"/>
                    <a:gd name="T125" fmla="*/ T124 w 952"/>
                    <a:gd name="T126" fmla="+- 0 1090 920"/>
                    <a:gd name="T127" fmla="*/ 1090 h 780"/>
                    <a:gd name="T128" fmla="+- 0 2428 1486"/>
                    <a:gd name="T129" fmla="*/ T128 w 952"/>
                    <a:gd name="T130" fmla="+- 0 1063 920"/>
                    <a:gd name="T131" fmla="*/ 1063 h 780"/>
                    <a:gd name="T132" fmla="+- 0 2417 1486"/>
                    <a:gd name="T133" fmla="*/ T132 w 952"/>
                    <a:gd name="T134" fmla="+- 0 1038 920"/>
                    <a:gd name="T135" fmla="*/ 1038 h 780"/>
                    <a:gd name="T136" fmla="+- 0 2402 1486"/>
                    <a:gd name="T137" fmla="*/ T136 w 952"/>
                    <a:gd name="T138" fmla="+- 0 1015 920"/>
                    <a:gd name="T139" fmla="*/ 1015 h 780"/>
                    <a:gd name="T140" fmla="+- 0 2383 1486"/>
                    <a:gd name="T141" fmla="*/ T140 w 952"/>
                    <a:gd name="T142" fmla="+- 0 993 920"/>
                    <a:gd name="T143" fmla="*/ 993 h 780"/>
                    <a:gd name="T144" fmla="+- 0 2366 1486"/>
                    <a:gd name="T145" fmla="*/ T144 w 952"/>
                    <a:gd name="T146" fmla="+- 0 980 920"/>
                    <a:gd name="T147" fmla="*/ 980 h 78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</a:cxnLst>
                  <a:rect l="0" t="0" r="r" b="b"/>
                  <a:pathLst>
                    <a:path w="952" h="780">
                      <a:moveTo>
                        <a:pt x="880" y="60"/>
                      </a:moveTo>
                      <a:lnTo>
                        <a:pt x="498" y="60"/>
                      </a:lnTo>
                      <a:lnTo>
                        <a:pt x="525" y="60"/>
                      </a:lnTo>
                      <a:lnTo>
                        <a:pt x="551" y="61"/>
                      </a:lnTo>
                      <a:lnTo>
                        <a:pt x="619" y="70"/>
                      </a:lnTo>
                      <a:lnTo>
                        <a:pt x="692" y="91"/>
                      </a:lnTo>
                      <a:lnTo>
                        <a:pt x="749" y="122"/>
                      </a:lnTo>
                      <a:lnTo>
                        <a:pt x="807" y="185"/>
                      </a:lnTo>
                      <a:lnTo>
                        <a:pt x="829" y="265"/>
                      </a:lnTo>
                      <a:lnTo>
                        <a:pt x="828" y="295"/>
                      </a:lnTo>
                      <a:lnTo>
                        <a:pt x="814" y="359"/>
                      </a:lnTo>
                      <a:lnTo>
                        <a:pt x="784" y="428"/>
                      </a:lnTo>
                      <a:lnTo>
                        <a:pt x="738" y="499"/>
                      </a:lnTo>
                      <a:lnTo>
                        <a:pt x="674" y="574"/>
                      </a:lnTo>
                      <a:lnTo>
                        <a:pt x="618" y="628"/>
                      </a:lnTo>
                      <a:lnTo>
                        <a:pt x="556" y="678"/>
                      </a:lnTo>
                      <a:lnTo>
                        <a:pt x="508" y="714"/>
                      </a:lnTo>
                      <a:lnTo>
                        <a:pt x="457" y="748"/>
                      </a:lnTo>
                      <a:lnTo>
                        <a:pt x="404" y="780"/>
                      </a:lnTo>
                      <a:lnTo>
                        <a:pt x="427" y="769"/>
                      </a:lnTo>
                      <a:lnTo>
                        <a:pt x="492" y="735"/>
                      </a:lnTo>
                      <a:lnTo>
                        <a:pt x="555" y="699"/>
                      </a:lnTo>
                      <a:lnTo>
                        <a:pt x="615" y="660"/>
                      </a:lnTo>
                      <a:lnTo>
                        <a:pt x="673" y="618"/>
                      </a:lnTo>
                      <a:lnTo>
                        <a:pt x="727" y="574"/>
                      </a:lnTo>
                      <a:lnTo>
                        <a:pt x="778" y="527"/>
                      </a:lnTo>
                      <a:lnTo>
                        <a:pt x="828" y="473"/>
                      </a:lnTo>
                      <a:lnTo>
                        <a:pt x="883" y="400"/>
                      </a:lnTo>
                      <a:lnTo>
                        <a:pt x="922" y="329"/>
                      </a:lnTo>
                      <a:lnTo>
                        <a:pt x="945" y="261"/>
                      </a:lnTo>
                      <a:lnTo>
                        <a:pt x="952" y="199"/>
                      </a:lnTo>
                      <a:lnTo>
                        <a:pt x="949" y="170"/>
                      </a:lnTo>
                      <a:lnTo>
                        <a:pt x="942" y="143"/>
                      </a:lnTo>
                      <a:lnTo>
                        <a:pt x="931" y="118"/>
                      </a:lnTo>
                      <a:lnTo>
                        <a:pt x="916" y="95"/>
                      </a:lnTo>
                      <a:lnTo>
                        <a:pt x="897" y="73"/>
                      </a:lnTo>
                      <a:lnTo>
                        <a:pt x="880" y="60"/>
                      </a:lnTo>
                      <a:close/>
                    </a:path>
                  </a:pathLst>
                </a:custGeom>
                <a:solidFill>
                  <a:srgbClr val="C3D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7" name="Freeform 1806">
                  <a:extLst>
                    <a:ext uri="{FF2B5EF4-FFF2-40B4-BE49-F238E27FC236}">
                      <a16:creationId xmlns="" xmlns:a16="http://schemas.microsoft.com/office/drawing/2014/main" id="{DAE8BB7E-8DBF-4601-92F0-76F7A5AF6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6" y="920"/>
                  <a:ext cx="952" cy="780"/>
                </a:xfrm>
                <a:custGeom>
                  <a:avLst/>
                  <a:gdLst>
                    <a:gd name="T0" fmla="+- 0 2118 1486"/>
                    <a:gd name="T1" fmla="*/ T0 w 952"/>
                    <a:gd name="T2" fmla="+- 0 920 920"/>
                    <a:gd name="T3" fmla="*/ 920 h 780"/>
                    <a:gd name="T4" fmla="+- 0 2052 1486"/>
                    <a:gd name="T5" fmla="*/ T4 w 952"/>
                    <a:gd name="T6" fmla="+- 0 923 920"/>
                    <a:gd name="T7" fmla="*/ 923 h 780"/>
                    <a:gd name="T8" fmla="+- 0 1984 1486"/>
                    <a:gd name="T9" fmla="*/ T8 w 952"/>
                    <a:gd name="T10" fmla="+- 0 931 920"/>
                    <a:gd name="T11" fmla="*/ 931 h 780"/>
                    <a:gd name="T12" fmla="+- 0 1914 1486"/>
                    <a:gd name="T13" fmla="*/ T12 w 952"/>
                    <a:gd name="T14" fmla="+- 0 944 920"/>
                    <a:gd name="T15" fmla="*/ 944 h 780"/>
                    <a:gd name="T16" fmla="+- 0 1842 1486"/>
                    <a:gd name="T17" fmla="*/ T16 w 952"/>
                    <a:gd name="T18" fmla="+- 0 961 920"/>
                    <a:gd name="T19" fmla="*/ 961 h 780"/>
                    <a:gd name="T20" fmla="+- 0 1770 1486"/>
                    <a:gd name="T21" fmla="*/ T20 w 952"/>
                    <a:gd name="T22" fmla="+- 0 982 920"/>
                    <a:gd name="T23" fmla="*/ 982 h 780"/>
                    <a:gd name="T24" fmla="+- 0 1697 1486"/>
                    <a:gd name="T25" fmla="*/ T24 w 952"/>
                    <a:gd name="T26" fmla="+- 0 1007 920"/>
                    <a:gd name="T27" fmla="*/ 1007 h 780"/>
                    <a:gd name="T28" fmla="+- 0 1625 1486"/>
                    <a:gd name="T29" fmla="*/ T28 w 952"/>
                    <a:gd name="T30" fmla="+- 0 1037 920"/>
                    <a:gd name="T31" fmla="*/ 1037 h 780"/>
                    <a:gd name="T32" fmla="+- 0 1555 1486"/>
                    <a:gd name="T33" fmla="*/ T32 w 952"/>
                    <a:gd name="T34" fmla="+- 0 1070 920"/>
                    <a:gd name="T35" fmla="*/ 1070 h 780"/>
                    <a:gd name="T36" fmla="+- 0 1486 1486"/>
                    <a:gd name="T37" fmla="*/ T36 w 952"/>
                    <a:gd name="T38" fmla="+- 0 1107 920"/>
                    <a:gd name="T39" fmla="*/ 1107 h 780"/>
                    <a:gd name="T40" fmla="+- 0 1516 1486"/>
                    <a:gd name="T41" fmla="*/ T40 w 952"/>
                    <a:gd name="T42" fmla="+- 0 1094 920"/>
                    <a:gd name="T43" fmla="*/ 1094 h 780"/>
                    <a:gd name="T44" fmla="+- 0 1545 1486"/>
                    <a:gd name="T45" fmla="*/ T44 w 952"/>
                    <a:gd name="T46" fmla="+- 0 1081 920"/>
                    <a:gd name="T47" fmla="*/ 1081 h 780"/>
                    <a:gd name="T48" fmla="+- 0 1605 1486"/>
                    <a:gd name="T49" fmla="*/ T48 w 952"/>
                    <a:gd name="T50" fmla="+- 0 1057 920"/>
                    <a:gd name="T51" fmla="*/ 1057 h 780"/>
                    <a:gd name="T52" fmla="+- 0 1666 1486"/>
                    <a:gd name="T53" fmla="*/ T52 w 952"/>
                    <a:gd name="T54" fmla="+- 0 1037 920"/>
                    <a:gd name="T55" fmla="*/ 1037 h 780"/>
                    <a:gd name="T56" fmla="+- 0 1726 1486"/>
                    <a:gd name="T57" fmla="*/ T56 w 952"/>
                    <a:gd name="T58" fmla="+- 0 1019 920"/>
                    <a:gd name="T59" fmla="*/ 1019 h 780"/>
                    <a:gd name="T60" fmla="+- 0 1785 1486"/>
                    <a:gd name="T61" fmla="*/ T60 w 952"/>
                    <a:gd name="T62" fmla="+- 0 1004 920"/>
                    <a:gd name="T63" fmla="*/ 1004 h 780"/>
                    <a:gd name="T64" fmla="+- 0 1873 1486"/>
                    <a:gd name="T65" fmla="*/ T64 w 952"/>
                    <a:gd name="T66" fmla="+- 0 988 920"/>
                    <a:gd name="T67" fmla="*/ 988 h 780"/>
                    <a:gd name="T68" fmla="+- 0 1957 1486"/>
                    <a:gd name="T69" fmla="*/ T68 w 952"/>
                    <a:gd name="T70" fmla="+- 0 981 920"/>
                    <a:gd name="T71" fmla="*/ 981 h 780"/>
                    <a:gd name="T72" fmla="+- 0 1984 1486"/>
                    <a:gd name="T73" fmla="*/ T72 w 952"/>
                    <a:gd name="T74" fmla="+- 0 980 920"/>
                    <a:gd name="T75" fmla="*/ 980 h 780"/>
                    <a:gd name="T76" fmla="+- 0 2366 1486"/>
                    <a:gd name="T77" fmla="*/ T76 w 952"/>
                    <a:gd name="T78" fmla="+- 0 980 920"/>
                    <a:gd name="T79" fmla="*/ 980 h 780"/>
                    <a:gd name="T80" fmla="+- 0 2360 1486"/>
                    <a:gd name="T81" fmla="*/ T80 w 952"/>
                    <a:gd name="T82" fmla="+- 0 975 920"/>
                    <a:gd name="T83" fmla="*/ 975 h 780"/>
                    <a:gd name="T84" fmla="+- 0 2301 1486"/>
                    <a:gd name="T85" fmla="*/ T84 w 952"/>
                    <a:gd name="T86" fmla="+- 0 945 920"/>
                    <a:gd name="T87" fmla="*/ 945 h 780"/>
                    <a:gd name="T88" fmla="+- 0 2225 1486"/>
                    <a:gd name="T89" fmla="*/ T88 w 952"/>
                    <a:gd name="T90" fmla="+- 0 926 920"/>
                    <a:gd name="T91" fmla="*/ 926 h 780"/>
                    <a:gd name="T92" fmla="+- 0 2150 1486"/>
                    <a:gd name="T93" fmla="*/ T92 w 952"/>
                    <a:gd name="T94" fmla="+- 0 920 920"/>
                    <a:gd name="T95" fmla="*/ 920 h 780"/>
                    <a:gd name="T96" fmla="+- 0 2118 1486"/>
                    <a:gd name="T97" fmla="*/ T96 w 952"/>
                    <a:gd name="T98" fmla="+- 0 920 920"/>
                    <a:gd name="T99" fmla="*/ 920 h 78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</a:cxnLst>
                  <a:rect l="0" t="0" r="r" b="b"/>
                  <a:pathLst>
                    <a:path w="952" h="780">
                      <a:moveTo>
                        <a:pt x="632" y="0"/>
                      </a:moveTo>
                      <a:lnTo>
                        <a:pt x="566" y="3"/>
                      </a:lnTo>
                      <a:lnTo>
                        <a:pt x="498" y="11"/>
                      </a:lnTo>
                      <a:lnTo>
                        <a:pt x="428" y="24"/>
                      </a:lnTo>
                      <a:lnTo>
                        <a:pt x="356" y="41"/>
                      </a:lnTo>
                      <a:lnTo>
                        <a:pt x="284" y="62"/>
                      </a:lnTo>
                      <a:lnTo>
                        <a:pt x="211" y="87"/>
                      </a:lnTo>
                      <a:lnTo>
                        <a:pt x="139" y="117"/>
                      </a:lnTo>
                      <a:lnTo>
                        <a:pt x="69" y="150"/>
                      </a:lnTo>
                      <a:lnTo>
                        <a:pt x="0" y="187"/>
                      </a:lnTo>
                      <a:lnTo>
                        <a:pt x="30" y="174"/>
                      </a:lnTo>
                      <a:lnTo>
                        <a:pt x="59" y="161"/>
                      </a:lnTo>
                      <a:lnTo>
                        <a:pt x="119" y="137"/>
                      </a:lnTo>
                      <a:lnTo>
                        <a:pt x="180" y="117"/>
                      </a:lnTo>
                      <a:lnTo>
                        <a:pt x="240" y="99"/>
                      </a:lnTo>
                      <a:lnTo>
                        <a:pt x="299" y="84"/>
                      </a:lnTo>
                      <a:lnTo>
                        <a:pt x="387" y="68"/>
                      </a:lnTo>
                      <a:lnTo>
                        <a:pt x="471" y="61"/>
                      </a:lnTo>
                      <a:lnTo>
                        <a:pt x="498" y="60"/>
                      </a:lnTo>
                      <a:lnTo>
                        <a:pt x="880" y="60"/>
                      </a:lnTo>
                      <a:lnTo>
                        <a:pt x="874" y="55"/>
                      </a:lnTo>
                      <a:lnTo>
                        <a:pt x="815" y="25"/>
                      </a:lnTo>
                      <a:lnTo>
                        <a:pt x="739" y="6"/>
                      </a:lnTo>
                      <a:lnTo>
                        <a:pt x="664" y="0"/>
                      </a:lnTo>
                      <a:lnTo>
                        <a:pt x="632" y="0"/>
                      </a:lnTo>
                      <a:close/>
                    </a:path>
                  </a:pathLst>
                </a:custGeom>
                <a:solidFill>
                  <a:srgbClr val="C3D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10" name="Group 1818">
                <a:extLst>
                  <a:ext uri="{FF2B5EF4-FFF2-40B4-BE49-F238E27FC236}">
                    <a16:creationId xmlns="" xmlns:a16="http://schemas.microsoft.com/office/drawing/2014/main" id="{43D6DF75-9FEC-4022-9D5D-08E15829D7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5813" y="414338"/>
                <a:ext cx="156210" cy="242570"/>
                <a:chOff x="2153" y="1578"/>
                <a:chExt cx="246" cy="382"/>
              </a:xfrm>
            </p:grpSpPr>
            <p:sp>
              <p:nvSpPr>
                <p:cNvPr id="15" name="Freeform 1819">
                  <a:extLst>
                    <a:ext uri="{FF2B5EF4-FFF2-40B4-BE49-F238E27FC236}">
                      <a16:creationId xmlns="" xmlns:a16="http://schemas.microsoft.com/office/drawing/2014/main" id="{8D774A1F-82F0-4C08-99B7-63511ECB2B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3" y="1578"/>
                  <a:ext cx="246" cy="382"/>
                </a:xfrm>
                <a:custGeom>
                  <a:avLst/>
                  <a:gdLst>
                    <a:gd name="T0" fmla="+- 0 2267 2153"/>
                    <a:gd name="T1" fmla="*/ T0 w 246"/>
                    <a:gd name="T2" fmla="+- 0 1578 1578"/>
                    <a:gd name="T3" fmla="*/ 1578 h 382"/>
                    <a:gd name="T4" fmla="+- 0 2216 2153"/>
                    <a:gd name="T5" fmla="*/ T4 w 246"/>
                    <a:gd name="T6" fmla="+- 0 1633 1578"/>
                    <a:gd name="T7" fmla="*/ 1633 h 382"/>
                    <a:gd name="T8" fmla="+- 0 2170 2153"/>
                    <a:gd name="T9" fmla="*/ T8 w 246"/>
                    <a:gd name="T10" fmla="+- 0 1675 1578"/>
                    <a:gd name="T11" fmla="*/ 1675 h 382"/>
                    <a:gd name="T12" fmla="+- 0 2153 2153"/>
                    <a:gd name="T13" fmla="*/ T12 w 246"/>
                    <a:gd name="T14" fmla="+- 0 1688 1578"/>
                    <a:gd name="T15" fmla="*/ 1688 h 382"/>
                    <a:gd name="T16" fmla="+- 0 2155 2153"/>
                    <a:gd name="T17" fmla="*/ T16 w 246"/>
                    <a:gd name="T18" fmla="+- 0 1709 1578"/>
                    <a:gd name="T19" fmla="*/ 1709 h 382"/>
                    <a:gd name="T20" fmla="+- 0 2161 2153"/>
                    <a:gd name="T21" fmla="*/ T20 w 246"/>
                    <a:gd name="T22" fmla="+- 0 1769 1578"/>
                    <a:gd name="T23" fmla="*/ 1769 h 382"/>
                    <a:gd name="T24" fmla="+- 0 2169 2153"/>
                    <a:gd name="T25" fmla="*/ T24 w 246"/>
                    <a:gd name="T26" fmla="+- 0 1849 1578"/>
                    <a:gd name="T27" fmla="*/ 1849 h 382"/>
                    <a:gd name="T28" fmla="+- 0 2173 2153"/>
                    <a:gd name="T29" fmla="*/ T28 w 246"/>
                    <a:gd name="T30" fmla="+- 0 1928 1578"/>
                    <a:gd name="T31" fmla="*/ 1928 h 382"/>
                    <a:gd name="T32" fmla="+- 0 2173 2153"/>
                    <a:gd name="T33" fmla="*/ T32 w 246"/>
                    <a:gd name="T34" fmla="+- 0 1948 1578"/>
                    <a:gd name="T35" fmla="*/ 1948 h 382"/>
                    <a:gd name="T36" fmla="+- 0 2398 2153"/>
                    <a:gd name="T37" fmla="*/ T36 w 246"/>
                    <a:gd name="T38" fmla="+- 0 1960 1578"/>
                    <a:gd name="T39" fmla="*/ 1960 h 382"/>
                    <a:gd name="T40" fmla="+- 0 2393 2153"/>
                    <a:gd name="T41" fmla="*/ T40 w 246"/>
                    <a:gd name="T42" fmla="+- 0 1885 1578"/>
                    <a:gd name="T43" fmla="*/ 1885 h 382"/>
                    <a:gd name="T44" fmla="+- 0 2377 2153"/>
                    <a:gd name="T45" fmla="*/ T44 w 246"/>
                    <a:gd name="T46" fmla="+- 0 1808 1578"/>
                    <a:gd name="T47" fmla="*/ 1808 h 382"/>
                    <a:gd name="T48" fmla="+- 0 2358 2153"/>
                    <a:gd name="T49" fmla="*/ T48 w 246"/>
                    <a:gd name="T50" fmla="+- 0 1750 1578"/>
                    <a:gd name="T51" fmla="*/ 1750 h 382"/>
                    <a:gd name="T52" fmla="+- 0 2333 2153"/>
                    <a:gd name="T53" fmla="*/ T52 w 246"/>
                    <a:gd name="T54" fmla="+- 0 1692 1578"/>
                    <a:gd name="T55" fmla="*/ 1692 h 382"/>
                    <a:gd name="T56" fmla="+- 0 2303 2153"/>
                    <a:gd name="T57" fmla="*/ T56 w 246"/>
                    <a:gd name="T58" fmla="+- 0 1635 1578"/>
                    <a:gd name="T59" fmla="*/ 1635 h 382"/>
                    <a:gd name="T60" fmla="+- 0 2280 2153"/>
                    <a:gd name="T61" fmla="*/ T60 w 246"/>
                    <a:gd name="T62" fmla="+- 0 1597 1578"/>
                    <a:gd name="T63" fmla="*/ 1597 h 382"/>
                    <a:gd name="T64" fmla="+- 0 2267 2153"/>
                    <a:gd name="T65" fmla="*/ T64 w 246"/>
                    <a:gd name="T66" fmla="+- 0 1578 1578"/>
                    <a:gd name="T67" fmla="*/ 1578 h 38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</a:cxnLst>
                  <a:rect l="0" t="0" r="r" b="b"/>
                  <a:pathLst>
                    <a:path w="246" h="382">
                      <a:moveTo>
                        <a:pt x="114" y="0"/>
                      </a:moveTo>
                      <a:lnTo>
                        <a:pt x="63" y="55"/>
                      </a:lnTo>
                      <a:lnTo>
                        <a:pt x="17" y="97"/>
                      </a:lnTo>
                      <a:lnTo>
                        <a:pt x="0" y="110"/>
                      </a:lnTo>
                      <a:lnTo>
                        <a:pt x="2" y="131"/>
                      </a:lnTo>
                      <a:lnTo>
                        <a:pt x="8" y="191"/>
                      </a:lnTo>
                      <a:lnTo>
                        <a:pt x="16" y="271"/>
                      </a:lnTo>
                      <a:lnTo>
                        <a:pt x="20" y="350"/>
                      </a:lnTo>
                      <a:lnTo>
                        <a:pt x="20" y="370"/>
                      </a:lnTo>
                      <a:lnTo>
                        <a:pt x="245" y="382"/>
                      </a:lnTo>
                      <a:lnTo>
                        <a:pt x="240" y="307"/>
                      </a:lnTo>
                      <a:lnTo>
                        <a:pt x="224" y="230"/>
                      </a:lnTo>
                      <a:lnTo>
                        <a:pt x="205" y="172"/>
                      </a:lnTo>
                      <a:lnTo>
                        <a:pt x="180" y="114"/>
                      </a:lnTo>
                      <a:lnTo>
                        <a:pt x="150" y="57"/>
                      </a:lnTo>
                      <a:lnTo>
                        <a:pt x="127" y="19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rgbClr val="2435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11" name="Group 1811">
                <a:extLst>
                  <a:ext uri="{FF2B5EF4-FFF2-40B4-BE49-F238E27FC236}">
                    <a16:creationId xmlns="" xmlns:a16="http://schemas.microsoft.com/office/drawing/2014/main" id="{1E1B5723-66F2-4564-8833-E6D7311EDE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100" y="619125"/>
                <a:ext cx="143510" cy="38100"/>
                <a:chOff x="1578" y="1900"/>
                <a:chExt cx="226" cy="60"/>
              </a:xfrm>
            </p:grpSpPr>
            <p:sp>
              <p:nvSpPr>
                <p:cNvPr id="14" name="Freeform 1812">
                  <a:extLst>
                    <a:ext uri="{FF2B5EF4-FFF2-40B4-BE49-F238E27FC236}">
                      <a16:creationId xmlns="" xmlns:a16="http://schemas.microsoft.com/office/drawing/2014/main" id="{EEDA3303-7B71-4C68-8C29-C663300295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1900"/>
                  <a:ext cx="226" cy="60"/>
                </a:xfrm>
                <a:custGeom>
                  <a:avLst/>
                  <a:gdLst>
                    <a:gd name="T0" fmla="+- 0 1799 1578"/>
                    <a:gd name="T1" fmla="*/ T0 w 226"/>
                    <a:gd name="T2" fmla="+- 0 1900 1900"/>
                    <a:gd name="T3" fmla="*/ 1900 h 60"/>
                    <a:gd name="T4" fmla="+- 0 1677 1578"/>
                    <a:gd name="T5" fmla="*/ T4 w 226"/>
                    <a:gd name="T6" fmla="+- 0 1925 1900"/>
                    <a:gd name="T7" fmla="*/ 1925 h 60"/>
                    <a:gd name="T8" fmla="+- 0 1601 1578"/>
                    <a:gd name="T9" fmla="*/ T8 w 226"/>
                    <a:gd name="T10" fmla="+- 0 1939 1900"/>
                    <a:gd name="T11" fmla="*/ 1939 h 60"/>
                    <a:gd name="T12" fmla="+- 0 1583 1578"/>
                    <a:gd name="T13" fmla="*/ T12 w 226"/>
                    <a:gd name="T14" fmla="+- 0 1941 1900"/>
                    <a:gd name="T15" fmla="*/ 1941 h 60"/>
                    <a:gd name="T16" fmla="+- 0 1578 1578"/>
                    <a:gd name="T17" fmla="*/ T16 w 226"/>
                    <a:gd name="T18" fmla="+- 0 1948 1900"/>
                    <a:gd name="T19" fmla="*/ 1948 h 60"/>
                    <a:gd name="T20" fmla="+- 0 1578 1578"/>
                    <a:gd name="T21" fmla="*/ T20 w 226"/>
                    <a:gd name="T22" fmla="+- 0 1954 1900"/>
                    <a:gd name="T23" fmla="*/ 1954 h 60"/>
                    <a:gd name="T24" fmla="+- 0 1578 1578"/>
                    <a:gd name="T25" fmla="*/ T24 w 226"/>
                    <a:gd name="T26" fmla="+- 0 1960 1900"/>
                    <a:gd name="T27" fmla="*/ 1960 h 60"/>
                    <a:gd name="T28" fmla="+- 0 1803 1578"/>
                    <a:gd name="T29" fmla="*/ T28 w 226"/>
                    <a:gd name="T30" fmla="+- 0 1960 1900"/>
                    <a:gd name="T31" fmla="*/ 1960 h 60"/>
                    <a:gd name="T32" fmla="+- 0 1802 1578"/>
                    <a:gd name="T33" fmla="*/ T32 w 226"/>
                    <a:gd name="T34" fmla="+- 0 1940 1900"/>
                    <a:gd name="T35" fmla="*/ 1940 h 60"/>
                    <a:gd name="T36" fmla="+- 0 1801 1578"/>
                    <a:gd name="T37" fmla="*/ T36 w 226"/>
                    <a:gd name="T38" fmla="+- 0 1920 1900"/>
                    <a:gd name="T39" fmla="*/ 1920 h 60"/>
                    <a:gd name="T40" fmla="+- 0 1799 1578"/>
                    <a:gd name="T41" fmla="*/ T40 w 226"/>
                    <a:gd name="T42" fmla="+- 0 1900 1900"/>
                    <a:gd name="T43" fmla="*/ 1900 h 6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</a:cxnLst>
                  <a:rect l="0" t="0" r="r" b="b"/>
                  <a:pathLst>
                    <a:path w="226" h="60">
                      <a:moveTo>
                        <a:pt x="221" y="0"/>
                      </a:moveTo>
                      <a:lnTo>
                        <a:pt x="99" y="25"/>
                      </a:lnTo>
                      <a:lnTo>
                        <a:pt x="23" y="39"/>
                      </a:lnTo>
                      <a:lnTo>
                        <a:pt x="5" y="41"/>
                      </a:lnTo>
                      <a:lnTo>
                        <a:pt x="0" y="48"/>
                      </a:lnTo>
                      <a:lnTo>
                        <a:pt x="0" y="54"/>
                      </a:lnTo>
                      <a:lnTo>
                        <a:pt x="0" y="60"/>
                      </a:lnTo>
                      <a:lnTo>
                        <a:pt x="225" y="60"/>
                      </a:lnTo>
                      <a:lnTo>
                        <a:pt x="224" y="40"/>
                      </a:lnTo>
                      <a:lnTo>
                        <a:pt x="223" y="20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rgbClr val="2435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12" name="Group 1820">
                <a:extLst>
                  <a:ext uri="{FF2B5EF4-FFF2-40B4-BE49-F238E27FC236}">
                    <a16:creationId xmlns="" xmlns:a16="http://schemas.microsoft.com/office/drawing/2014/main" id="{A0DC07F5-DEC7-4B5F-8A53-0114E4FC05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9600" y="533400"/>
                <a:ext cx="143510" cy="125095"/>
                <a:chOff x="1876" y="1764"/>
                <a:chExt cx="226" cy="197"/>
              </a:xfrm>
            </p:grpSpPr>
            <p:sp>
              <p:nvSpPr>
                <p:cNvPr id="13" name="Freeform 1821">
                  <a:extLst>
                    <a:ext uri="{FF2B5EF4-FFF2-40B4-BE49-F238E27FC236}">
                      <a16:creationId xmlns="" xmlns:a16="http://schemas.microsoft.com/office/drawing/2014/main" id="{6C65EB2C-055A-4ED5-AB2B-CB721F1CE1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6" y="1764"/>
                  <a:ext cx="226" cy="197"/>
                </a:xfrm>
                <a:custGeom>
                  <a:avLst/>
                  <a:gdLst>
                    <a:gd name="T0" fmla="+- 0 2065 1876"/>
                    <a:gd name="T1" fmla="*/ T0 w 226"/>
                    <a:gd name="T2" fmla="+- 0 1764 1764"/>
                    <a:gd name="T3" fmla="*/ 1764 h 197"/>
                    <a:gd name="T4" fmla="+- 0 1977 1876"/>
                    <a:gd name="T5" fmla="*/ T4 w 226"/>
                    <a:gd name="T6" fmla="+- 0 1810 1764"/>
                    <a:gd name="T7" fmla="*/ 1810 h 197"/>
                    <a:gd name="T8" fmla="+- 0 1923 1876"/>
                    <a:gd name="T9" fmla="*/ T8 w 226"/>
                    <a:gd name="T10" fmla="+- 0 1837 1764"/>
                    <a:gd name="T11" fmla="*/ 1837 h 197"/>
                    <a:gd name="T12" fmla="+- 0 1887 1876"/>
                    <a:gd name="T13" fmla="*/ T12 w 226"/>
                    <a:gd name="T14" fmla="+- 0 1855 1764"/>
                    <a:gd name="T15" fmla="*/ 1855 h 197"/>
                    <a:gd name="T16" fmla="+- 0 1881 1876"/>
                    <a:gd name="T17" fmla="*/ T16 w 226"/>
                    <a:gd name="T18" fmla="+- 0 1876 1764"/>
                    <a:gd name="T19" fmla="*/ 1876 h 197"/>
                    <a:gd name="T20" fmla="+- 0 1878 1876"/>
                    <a:gd name="T21" fmla="*/ T20 w 226"/>
                    <a:gd name="T22" fmla="+- 0 1897 1764"/>
                    <a:gd name="T23" fmla="*/ 1897 h 197"/>
                    <a:gd name="T24" fmla="+- 0 1876 1876"/>
                    <a:gd name="T25" fmla="*/ T24 w 226"/>
                    <a:gd name="T26" fmla="+- 0 1916 1764"/>
                    <a:gd name="T27" fmla="*/ 1916 h 197"/>
                    <a:gd name="T28" fmla="+- 0 1876 1876"/>
                    <a:gd name="T29" fmla="*/ T28 w 226"/>
                    <a:gd name="T30" fmla="+- 0 1935 1764"/>
                    <a:gd name="T31" fmla="*/ 1935 h 197"/>
                    <a:gd name="T32" fmla="+- 0 1876 1876"/>
                    <a:gd name="T33" fmla="*/ T32 w 226"/>
                    <a:gd name="T34" fmla="+- 0 1960 1764"/>
                    <a:gd name="T35" fmla="*/ 1960 h 197"/>
                    <a:gd name="T36" fmla="+- 0 2101 1876"/>
                    <a:gd name="T37" fmla="*/ T36 w 226"/>
                    <a:gd name="T38" fmla="+- 0 1960 1764"/>
                    <a:gd name="T39" fmla="*/ 1960 h 197"/>
                    <a:gd name="T40" fmla="+- 0 2100 1876"/>
                    <a:gd name="T41" fmla="*/ T40 w 226"/>
                    <a:gd name="T42" fmla="+- 0 1941 1764"/>
                    <a:gd name="T43" fmla="*/ 1941 h 197"/>
                    <a:gd name="T44" fmla="+- 0 2092 1876"/>
                    <a:gd name="T45" fmla="*/ T44 w 226"/>
                    <a:gd name="T46" fmla="+- 0 1863 1764"/>
                    <a:gd name="T47" fmla="*/ 1863 h 197"/>
                    <a:gd name="T48" fmla="+- 0 2078 1876"/>
                    <a:gd name="T49" fmla="*/ T48 w 226"/>
                    <a:gd name="T50" fmla="+- 0 1803 1764"/>
                    <a:gd name="T51" fmla="*/ 1803 h 197"/>
                    <a:gd name="T52" fmla="+- 0 2072 1876"/>
                    <a:gd name="T53" fmla="*/ T52 w 226"/>
                    <a:gd name="T54" fmla="+- 0 1784 1764"/>
                    <a:gd name="T55" fmla="*/ 1784 h 197"/>
                    <a:gd name="T56" fmla="+- 0 2065 1876"/>
                    <a:gd name="T57" fmla="*/ T56 w 226"/>
                    <a:gd name="T58" fmla="+- 0 1764 1764"/>
                    <a:gd name="T59" fmla="*/ 1764 h 19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</a:cxnLst>
                  <a:rect l="0" t="0" r="r" b="b"/>
                  <a:pathLst>
                    <a:path w="226" h="197">
                      <a:moveTo>
                        <a:pt x="189" y="0"/>
                      </a:moveTo>
                      <a:lnTo>
                        <a:pt x="101" y="46"/>
                      </a:lnTo>
                      <a:lnTo>
                        <a:pt x="47" y="73"/>
                      </a:lnTo>
                      <a:lnTo>
                        <a:pt x="11" y="91"/>
                      </a:lnTo>
                      <a:lnTo>
                        <a:pt x="5" y="112"/>
                      </a:lnTo>
                      <a:lnTo>
                        <a:pt x="2" y="133"/>
                      </a:lnTo>
                      <a:lnTo>
                        <a:pt x="0" y="152"/>
                      </a:lnTo>
                      <a:lnTo>
                        <a:pt x="0" y="171"/>
                      </a:lnTo>
                      <a:lnTo>
                        <a:pt x="0" y="196"/>
                      </a:lnTo>
                      <a:lnTo>
                        <a:pt x="225" y="196"/>
                      </a:lnTo>
                      <a:lnTo>
                        <a:pt x="224" y="177"/>
                      </a:lnTo>
                      <a:lnTo>
                        <a:pt x="216" y="99"/>
                      </a:lnTo>
                      <a:lnTo>
                        <a:pt x="202" y="39"/>
                      </a:lnTo>
                      <a:lnTo>
                        <a:pt x="196" y="20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2435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25" name="Text Box 12">
              <a:extLst>
                <a:ext uri="{FF2B5EF4-FFF2-40B4-BE49-F238E27FC236}">
                  <a16:creationId xmlns="" xmlns:a16="http://schemas.microsoft.com/office/drawing/2014/main" id="{FDDB7099-7A98-4462-B964-C2A619343CE0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172778" y="1489169"/>
              <a:ext cx="276737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1300" dirty="0">
                  <a:solidFill>
                    <a:srgbClr val="002060"/>
                  </a:solidFill>
                  <a:latin typeface="Arial Narrow" pitchFamily="34" charset="0"/>
                </a:rPr>
                <a:t>Ассоциация «Гидроэнергетика России»</a:t>
              </a:r>
            </a:p>
          </p:txBody>
        </p:sp>
      </p:grpSp>
      <p:pic>
        <p:nvPicPr>
          <p:cNvPr id="28" name="Рисунок 65">
            <a:extLst>
              <a:ext uri="{FF2B5EF4-FFF2-40B4-BE49-F238E27FC236}">
                <a16:creationId xmlns="" xmlns:a16="http://schemas.microsoft.com/office/drawing/2014/main" id="{5FDA8D6E-E6DC-4343-84AE-63F5233AB3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80957"/>
            <a:ext cx="12192000" cy="777043"/>
          </a:xfrm>
          <a:prstGeom prst="rect">
            <a:avLst/>
          </a:prstGeom>
        </p:spPr>
      </p:pic>
      <p:pic>
        <p:nvPicPr>
          <p:cNvPr id="29" name="Рисунок 64">
            <a:extLst>
              <a:ext uri="{FF2B5EF4-FFF2-40B4-BE49-F238E27FC236}">
                <a16:creationId xmlns="" xmlns:a16="http://schemas.microsoft.com/office/drawing/2014/main" id="{29A6FC0E-1DC1-44E2-97F2-0344DE7A85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-21600000">
            <a:off x="-2" y="-10144"/>
            <a:ext cx="12192000" cy="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8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74D263D-C605-4939-85EC-2A61D03C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83" y="694382"/>
            <a:ext cx="8724251" cy="40957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Shape 8">
            <a:extLst>
              <a:ext uri="{FF2B5EF4-FFF2-40B4-BE49-F238E27FC236}">
                <a16:creationId xmlns="" xmlns:a16="http://schemas.microsoft.com/office/drawing/2014/main" id="{ECE98A82-66C1-4E45-965C-840A48B2EF6E}"/>
              </a:ext>
            </a:extLst>
          </p:cNvPr>
          <p:cNvSpPr txBox="1">
            <a:spLocks/>
          </p:cNvSpPr>
          <p:nvPr userDrawn="1"/>
        </p:nvSpPr>
        <p:spPr>
          <a:xfrm>
            <a:off x="11352085" y="6420850"/>
            <a:ext cx="390050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87" name="Рисунок 65">
            <a:extLst>
              <a:ext uri="{FF2B5EF4-FFF2-40B4-BE49-F238E27FC236}">
                <a16:creationId xmlns="" xmlns:a16="http://schemas.microsoft.com/office/drawing/2014/main" id="{E2A9F64F-4044-484F-AD0A-8AD9D50950C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080957"/>
            <a:ext cx="12192000" cy="777043"/>
          </a:xfrm>
          <a:prstGeom prst="rect">
            <a:avLst/>
          </a:prstGeom>
        </p:spPr>
      </p:pic>
      <p:pic>
        <p:nvPicPr>
          <p:cNvPr id="88" name="Рисунок 64">
            <a:extLst>
              <a:ext uri="{FF2B5EF4-FFF2-40B4-BE49-F238E27FC236}">
                <a16:creationId xmlns="" xmlns:a16="http://schemas.microsoft.com/office/drawing/2014/main" id="{AA430A11-3981-436B-ABCB-F52EBD0729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-21600000">
            <a:off x="-2" y="-10144"/>
            <a:ext cx="12192000" cy="553075"/>
          </a:xfrm>
          <a:prstGeom prst="rect">
            <a:avLst/>
          </a:prstGeom>
        </p:spPr>
      </p:pic>
      <p:grpSp>
        <p:nvGrpSpPr>
          <p:cNvPr id="89" name="Группа 34">
            <a:extLst>
              <a:ext uri="{FF2B5EF4-FFF2-40B4-BE49-F238E27FC236}">
                <a16:creationId xmlns="" xmlns:a16="http://schemas.microsoft.com/office/drawing/2014/main" id="{479A95F7-6213-4789-9E79-6856E28FCBAD}"/>
              </a:ext>
            </a:extLst>
          </p:cNvPr>
          <p:cNvGrpSpPr/>
          <p:nvPr userDrawn="1"/>
        </p:nvGrpSpPr>
        <p:grpSpPr>
          <a:xfrm>
            <a:off x="107504" y="600470"/>
            <a:ext cx="721117" cy="478380"/>
            <a:chOff x="0" y="0"/>
            <a:chExt cx="966470" cy="658495"/>
          </a:xfrm>
        </p:grpSpPr>
        <p:grpSp>
          <p:nvGrpSpPr>
            <p:cNvPr id="90" name="Group 1824">
              <a:extLst>
                <a:ext uri="{FF2B5EF4-FFF2-40B4-BE49-F238E27FC236}">
                  <a16:creationId xmlns="" xmlns:a16="http://schemas.microsoft.com/office/drawing/2014/main" id="{26547BE8-A61D-4450-951A-9A45D44B30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238" y="138113"/>
              <a:ext cx="431165" cy="273050"/>
              <a:chOff x="1508" y="1142"/>
              <a:chExt cx="679" cy="430"/>
            </a:xfrm>
          </p:grpSpPr>
          <p:sp>
            <p:nvSpPr>
              <p:cNvPr id="110" name="Freeform 1825">
                <a:extLst>
                  <a:ext uri="{FF2B5EF4-FFF2-40B4-BE49-F238E27FC236}">
                    <a16:creationId xmlns="" xmlns:a16="http://schemas.microsoft.com/office/drawing/2014/main" id="{A942D22F-B779-441D-82E2-7F854B0C0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1142"/>
                <a:ext cx="679" cy="430"/>
              </a:xfrm>
              <a:custGeom>
                <a:avLst/>
                <a:gdLst>
                  <a:gd name="T0" fmla="+- 0 1508 1508"/>
                  <a:gd name="T1" fmla="*/ T0 w 679"/>
                  <a:gd name="T2" fmla="+- 0 1142 1142"/>
                  <a:gd name="T3" fmla="*/ 1142 h 430"/>
                  <a:gd name="T4" fmla="+- 0 1572 1508"/>
                  <a:gd name="T5" fmla="*/ T4 w 679"/>
                  <a:gd name="T6" fmla="+- 0 1155 1142"/>
                  <a:gd name="T7" fmla="*/ 1155 h 430"/>
                  <a:gd name="T8" fmla="+- 0 1659 1508"/>
                  <a:gd name="T9" fmla="*/ T8 w 679"/>
                  <a:gd name="T10" fmla="+- 0 1179 1142"/>
                  <a:gd name="T11" fmla="*/ 1179 h 430"/>
                  <a:gd name="T12" fmla="+- 0 1726 1508"/>
                  <a:gd name="T13" fmla="*/ T12 w 679"/>
                  <a:gd name="T14" fmla="+- 0 1204 1142"/>
                  <a:gd name="T15" fmla="*/ 1204 h 430"/>
                  <a:gd name="T16" fmla="+- 0 1789 1508"/>
                  <a:gd name="T17" fmla="*/ T16 w 679"/>
                  <a:gd name="T18" fmla="+- 0 1235 1142"/>
                  <a:gd name="T19" fmla="*/ 1235 h 430"/>
                  <a:gd name="T20" fmla="+- 0 1846 1508"/>
                  <a:gd name="T21" fmla="*/ T20 w 679"/>
                  <a:gd name="T22" fmla="+- 0 1271 1142"/>
                  <a:gd name="T23" fmla="*/ 1271 h 430"/>
                  <a:gd name="T24" fmla="+- 0 1899 1508"/>
                  <a:gd name="T25" fmla="*/ T24 w 679"/>
                  <a:gd name="T26" fmla="+- 0 1312 1142"/>
                  <a:gd name="T27" fmla="*/ 1312 h 430"/>
                  <a:gd name="T28" fmla="+- 0 1948 1508"/>
                  <a:gd name="T29" fmla="*/ T28 w 679"/>
                  <a:gd name="T30" fmla="+- 0 1356 1142"/>
                  <a:gd name="T31" fmla="*/ 1356 h 430"/>
                  <a:gd name="T32" fmla="+- 0 1991 1508"/>
                  <a:gd name="T33" fmla="*/ T32 w 679"/>
                  <a:gd name="T34" fmla="+- 0 1405 1142"/>
                  <a:gd name="T35" fmla="*/ 1405 h 430"/>
                  <a:gd name="T36" fmla="+- 0 2030 1508"/>
                  <a:gd name="T37" fmla="*/ T36 w 679"/>
                  <a:gd name="T38" fmla="+- 0 1457 1142"/>
                  <a:gd name="T39" fmla="*/ 1457 h 430"/>
                  <a:gd name="T40" fmla="+- 0 2064 1508"/>
                  <a:gd name="T41" fmla="*/ T40 w 679"/>
                  <a:gd name="T42" fmla="+- 0 1513 1142"/>
                  <a:gd name="T43" fmla="*/ 1513 h 430"/>
                  <a:gd name="T44" fmla="+- 0 2094 1508"/>
                  <a:gd name="T45" fmla="*/ T44 w 679"/>
                  <a:gd name="T46" fmla="+- 0 1571 1142"/>
                  <a:gd name="T47" fmla="*/ 1571 h 430"/>
                  <a:gd name="T48" fmla="+- 0 2110 1508"/>
                  <a:gd name="T49" fmla="*/ T48 w 679"/>
                  <a:gd name="T50" fmla="+- 0 1559 1142"/>
                  <a:gd name="T51" fmla="*/ 1559 h 430"/>
                  <a:gd name="T52" fmla="+- 0 2160 1508"/>
                  <a:gd name="T53" fmla="*/ T52 w 679"/>
                  <a:gd name="T54" fmla="+- 0 1517 1142"/>
                  <a:gd name="T55" fmla="*/ 1517 h 430"/>
                  <a:gd name="T56" fmla="+- 0 2187 1508"/>
                  <a:gd name="T57" fmla="*/ T56 w 679"/>
                  <a:gd name="T58" fmla="+- 0 1492 1142"/>
                  <a:gd name="T59" fmla="*/ 1492 h 430"/>
                  <a:gd name="T60" fmla="+- 0 2164 1508"/>
                  <a:gd name="T61" fmla="*/ T60 w 679"/>
                  <a:gd name="T62" fmla="+- 0 1466 1142"/>
                  <a:gd name="T63" fmla="*/ 1466 h 430"/>
                  <a:gd name="T64" fmla="+- 0 2116 1508"/>
                  <a:gd name="T65" fmla="*/ T64 w 679"/>
                  <a:gd name="T66" fmla="+- 0 1417 1142"/>
                  <a:gd name="T67" fmla="*/ 1417 h 430"/>
                  <a:gd name="T68" fmla="+- 0 2062 1508"/>
                  <a:gd name="T69" fmla="*/ T68 w 679"/>
                  <a:gd name="T70" fmla="+- 0 1371 1142"/>
                  <a:gd name="T71" fmla="*/ 1371 h 430"/>
                  <a:gd name="T72" fmla="+- 0 2003 1508"/>
                  <a:gd name="T73" fmla="*/ T72 w 679"/>
                  <a:gd name="T74" fmla="+- 0 1327 1142"/>
                  <a:gd name="T75" fmla="*/ 1327 h 430"/>
                  <a:gd name="T76" fmla="+- 0 1940 1508"/>
                  <a:gd name="T77" fmla="*/ T76 w 679"/>
                  <a:gd name="T78" fmla="+- 0 1288 1142"/>
                  <a:gd name="T79" fmla="*/ 1288 h 430"/>
                  <a:gd name="T80" fmla="+- 0 1871 1508"/>
                  <a:gd name="T81" fmla="*/ T80 w 679"/>
                  <a:gd name="T82" fmla="+- 0 1251 1142"/>
                  <a:gd name="T83" fmla="*/ 1251 h 430"/>
                  <a:gd name="T84" fmla="+- 0 1798 1508"/>
                  <a:gd name="T85" fmla="*/ T84 w 679"/>
                  <a:gd name="T86" fmla="+- 0 1219 1142"/>
                  <a:gd name="T87" fmla="*/ 1219 h 430"/>
                  <a:gd name="T88" fmla="+- 0 1721 1508"/>
                  <a:gd name="T89" fmla="*/ T88 w 679"/>
                  <a:gd name="T90" fmla="+- 0 1191 1142"/>
                  <a:gd name="T91" fmla="*/ 1191 h 430"/>
                  <a:gd name="T92" fmla="+- 0 1639 1508"/>
                  <a:gd name="T93" fmla="*/ T92 w 679"/>
                  <a:gd name="T94" fmla="+- 0 1168 1142"/>
                  <a:gd name="T95" fmla="*/ 1168 h 430"/>
                  <a:gd name="T96" fmla="+- 0 1553 1508"/>
                  <a:gd name="T97" fmla="*/ T96 w 679"/>
                  <a:gd name="T98" fmla="+- 0 1149 1142"/>
                  <a:gd name="T99" fmla="*/ 1149 h 430"/>
                  <a:gd name="T100" fmla="+- 0 1508 1508"/>
                  <a:gd name="T101" fmla="*/ T100 w 679"/>
                  <a:gd name="T102" fmla="+- 0 1142 1142"/>
                  <a:gd name="T103" fmla="*/ 1142 h 4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679" h="430">
                    <a:moveTo>
                      <a:pt x="0" y="0"/>
                    </a:moveTo>
                    <a:lnTo>
                      <a:pt x="64" y="13"/>
                    </a:lnTo>
                    <a:lnTo>
                      <a:pt x="151" y="37"/>
                    </a:lnTo>
                    <a:lnTo>
                      <a:pt x="218" y="62"/>
                    </a:lnTo>
                    <a:lnTo>
                      <a:pt x="281" y="93"/>
                    </a:lnTo>
                    <a:lnTo>
                      <a:pt x="338" y="129"/>
                    </a:lnTo>
                    <a:lnTo>
                      <a:pt x="391" y="170"/>
                    </a:lnTo>
                    <a:lnTo>
                      <a:pt x="440" y="214"/>
                    </a:lnTo>
                    <a:lnTo>
                      <a:pt x="483" y="263"/>
                    </a:lnTo>
                    <a:lnTo>
                      <a:pt x="522" y="315"/>
                    </a:lnTo>
                    <a:lnTo>
                      <a:pt x="556" y="371"/>
                    </a:lnTo>
                    <a:lnTo>
                      <a:pt x="586" y="429"/>
                    </a:lnTo>
                    <a:lnTo>
                      <a:pt x="602" y="417"/>
                    </a:lnTo>
                    <a:lnTo>
                      <a:pt x="652" y="375"/>
                    </a:lnTo>
                    <a:lnTo>
                      <a:pt x="679" y="350"/>
                    </a:lnTo>
                    <a:lnTo>
                      <a:pt x="656" y="324"/>
                    </a:lnTo>
                    <a:lnTo>
                      <a:pt x="608" y="275"/>
                    </a:lnTo>
                    <a:lnTo>
                      <a:pt x="554" y="229"/>
                    </a:lnTo>
                    <a:lnTo>
                      <a:pt x="495" y="185"/>
                    </a:lnTo>
                    <a:lnTo>
                      <a:pt x="432" y="146"/>
                    </a:lnTo>
                    <a:lnTo>
                      <a:pt x="363" y="109"/>
                    </a:lnTo>
                    <a:lnTo>
                      <a:pt x="290" y="77"/>
                    </a:lnTo>
                    <a:lnTo>
                      <a:pt x="213" y="49"/>
                    </a:lnTo>
                    <a:lnTo>
                      <a:pt x="131" y="26"/>
                    </a:lnTo>
                    <a:lnTo>
                      <a:pt x="4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3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91" name="Group 1822">
              <a:extLst>
                <a:ext uri="{FF2B5EF4-FFF2-40B4-BE49-F238E27FC236}">
                  <a16:creationId xmlns="" xmlns:a16="http://schemas.microsoft.com/office/drawing/2014/main" id="{31171227-7D61-45AE-B027-AD1C64C39B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238" y="376238"/>
              <a:ext cx="88900" cy="85725"/>
              <a:chOff x="2106" y="1519"/>
              <a:chExt cx="140" cy="135"/>
            </a:xfrm>
          </p:grpSpPr>
          <p:sp>
            <p:nvSpPr>
              <p:cNvPr id="109" name="Freeform 1823">
                <a:extLst>
                  <a:ext uri="{FF2B5EF4-FFF2-40B4-BE49-F238E27FC236}">
                    <a16:creationId xmlns="" xmlns:a16="http://schemas.microsoft.com/office/drawing/2014/main" id="{6BF4D867-21C8-4858-84FA-0129FAD15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1519"/>
                <a:ext cx="140" cy="135"/>
              </a:xfrm>
              <a:custGeom>
                <a:avLst/>
                <a:gdLst>
                  <a:gd name="T0" fmla="+- 0 2222 2106"/>
                  <a:gd name="T1" fmla="*/ T0 w 140"/>
                  <a:gd name="T2" fmla="+- 0 1519 1519"/>
                  <a:gd name="T3" fmla="*/ 1519 h 135"/>
                  <a:gd name="T4" fmla="+- 0 2157 2106"/>
                  <a:gd name="T5" fmla="*/ T4 w 140"/>
                  <a:gd name="T6" fmla="+- 0 1565 1519"/>
                  <a:gd name="T7" fmla="*/ 1565 h 135"/>
                  <a:gd name="T8" fmla="+- 0 2106 2106"/>
                  <a:gd name="T9" fmla="*/ T8 w 140"/>
                  <a:gd name="T10" fmla="+- 0 1597 1519"/>
                  <a:gd name="T11" fmla="*/ 1597 h 135"/>
                  <a:gd name="T12" fmla="+- 0 2113 2106"/>
                  <a:gd name="T13" fmla="*/ T12 w 140"/>
                  <a:gd name="T14" fmla="+- 0 1616 1519"/>
                  <a:gd name="T15" fmla="*/ 1616 h 135"/>
                  <a:gd name="T16" fmla="+- 0 2119 2106"/>
                  <a:gd name="T17" fmla="*/ T16 w 140"/>
                  <a:gd name="T18" fmla="+- 0 1634 1519"/>
                  <a:gd name="T19" fmla="*/ 1634 h 135"/>
                  <a:gd name="T20" fmla="+- 0 2126 2106"/>
                  <a:gd name="T21" fmla="*/ T20 w 140"/>
                  <a:gd name="T22" fmla="+- 0 1653 1519"/>
                  <a:gd name="T23" fmla="*/ 1653 h 135"/>
                  <a:gd name="T24" fmla="+- 0 2146 2106"/>
                  <a:gd name="T25" fmla="*/ T24 w 140"/>
                  <a:gd name="T26" fmla="+- 0 1647 1519"/>
                  <a:gd name="T27" fmla="*/ 1647 h 135"/>
                  <a:gd name="T28" fmla="+- 0 2200 2106"/>
                  <a:gd name="T29" fmla="*/ T28 w 140"/>
                  <a:gd name="T30" fmla="+- 0 1617 1519"/>
                  <a:gd name="T31" fmla="*/ 1617 h 135"/>
                  <a:gd name="T32" fmla="+- 0 2246 2106"/>
                  <a:gd name="T33" fmla="*/ T32 w 140"/>
                  <a:gd name="T34" fmla="+- 0 1579 1519"/>
                  <a:gd name="T35" fmla="*/ 1579 h 135"/>
                  <a:gd name="T36" fmla="+- 0 2243 2106"/>
                  <a:gd name="T37" fmla="*/ T36 w 140"/>
                  <a:gd name="T38" fmla="+- 0 1556 1519"/>
                  <a:gd name="T39" fmla="*/ 1556 h 135"/>
                  <a:gd name="T40" fmla="+- 0 2236 2106"/>
                  <a:gd name="T41" fmla="*/ T40 w 140"/>
                  <a:gd name="T42" fmla="+- 0 1538 1519"/>
                  <a:gd name="T43" fmla="*/ 1538 h 135"/>
                  <a:gd name="T44" fmla="+- 0 2225 2106"/>
                  <a:gd name="T45" fmla="*/ T44 w 140"/>
                  <a:gd name="T46" fmla="+- 0 1523 1519"/>
                  <a:gd name="T47" fmla="*/ 1523 h 135"/>
                  <a:gd name="T48" fmla="+- 0 2222 2106"/>
                  <a:gd name="T49" fmla="*/ T48 w 140"/>
                  <a:gd name="T50" fmla="+- 0 1519 1519"/>
                  <a:gd name="T51" fmla="*/ 1519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40" h="135">
                    <a:moveTo>
                      <a:pt x="116" y="0"/>
                    </a:moveTo>
                    <a:lnTo>
                      <a:pt x="51" y="46"/>
                    </a:lnTo>
                    <a:lnTo>
                      <a:pt x="0" y="78"/>
                    </a:lnTo>
                    <a:lnTo>
                      <a:pt x="7" y="97"/>
                    </a:lnTo>
                    <a:lnTo>
                      <a:pt x="13" y="115"/>
                    </a:lnTo>
                    <a:lnTo>
                      <a:pt x="20" y="134"/>
                    </a:lnTo>
                    <a:lnTo>
                      <a:pt x="40" y="128"/>
                    </a:lnTo>
                    <a:lnTo>
                      <a:pt x="94" y="98"/>
                    </a:lnTo>
                    <a:lnTo>
                      <a:pt x="140" y="60"/>
                    </a:lnTo>
                    <a:lnTo>
                      <a:pt x="137" y="37"/>
                    </a:lnTo>
                    <a:lnTo>
                      <a:pt x="130" y="19"/>
                    </a:lnTo>
                    <a:lnTo>
                      <a:pt x="119" y="4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92" name="Group 1815">
              <a:extLst>
                <a:ext uri="{FF2B5EF4-FFF2-40B4-BE49-F238E27FC236}">
                  <a16:creationId xmlns="" xmlns:a16="http://schemas.microsoft.com/office/drawing/2014/main" id="{E49D0960-3BD9-4F37-A1FB-8646BA521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738" y="138113"/>
              <a:ext cx="532130" cy="417195"/>
              <a:chOff x="1210" y="1142"/>
              <a:chExt cx="838" cy="657"/>
            </a:xfrm>
          </p:grpSpPr>
          <p:sp>
            <p:nvSpPr>
              <p:cNvPr id="107" name="Freeform 1817">
                <a:extLst>
                  <a:ext uri="{FF2B5EF4-FFF2-40B4-BE49-F238E27FC236}">
                    <a16:creationId xmlns="" xmlns:a16="http://schemas.microsoft.com/office/drawing/2014/main" id="{AA119288-6942-4AAC-BB48-57383C99D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142"/>
                <a:ext cx="838" cy="657"/>
              </a:xfrm>
              <a:custGeom>
                <a:avLst/>
                <a:gdLst>
                  <a:gd name="T0" fmla="+- 0 1210 1210"/>
                  <a:gd name="T1" fmla="*/ T0 w 838"/>
                  <a:gd name="T2" fmla="+- 0 1142 1142"/>
                  <a:gd name="T3" fmla="*/ 1142 h 657"/>
                  <a:gd name="T4" fmla="+- 0 1274 1210"/>
                  <a:gd name="T5" fmla="*/ T4 w 838"/>
                  <a:gd name="T6" fmla="+- 0 1155 1142"/>
                  <a:gd name="T7" fmla="*/ 1155 h 657"/>
                  <a:gd name="T8" fmla="+- 0 1338 1210"/>
                  <a:gd name="T9" fmla="*/ T8 w 838"/>
                  <a:gd name="T10" fmla="+- 0 1171 1142"/>
                  <a:gd name="T11" fmla="*/ 1171 h 657"/>
                  <a:gd name="T12" fmla="+- 0 1430 1210"/>
                  <a:gd name="T13" fmla="*/ T12 w 838"/>
                  <a:gd name="T14" fmla="+- 0 1205 1142"/>
                  <a:gd name="T15" fmla="*/ 1205 h 657"/>
                  <a:gd name="T16" fmla="+- 0 1513 1210"/>
                  <a:gd name="T17" fmla="*/ T16 w 838"/>
                  <a:gd name="T18" fmla="+- 0 1248 1142"/>
                  <a:gd name="T19" fmla="*/ 1248 h 657"/>
                  <a:gd name="T20" fmla="+- 0 1587 1210"/>
                  <a:gd name="T21" fmla="*/ T20 w 838"/>
                  <a:gd name="T22" fmla="+- 0 1300 1142"/>
                  <a:gd name="T23" fmla="*/ 1300 h 657"/>
                  <a:gd name="T24" fmla="+- 0 1653 1210"/>
                  <a:gd name="T25" fmla="*/ T24 w 838"/>
                  <a:gd name="T26" fmla="+- 0 1360 1142"/>
                  <a:gd name="T27" fmla="*/ 1360 h 657"/>
                  <a:gd name="T28" fmla="+- 0 1711 1210"/>
                  <a:gd name="T29" fmla="*/ T28 w 838"/>
                  <a:gd name="T30" fmla="+- 0 1427 1142"/>
                  <a:gd name="T31" fmla="*/ 1427 h 657"/>
                  <a:gd name="T32" fmla="+- 0 1760 1210"/>
                  <a:gd name="T33" fmla="*/ T32 w 838"/>
                  <a:gd name="T34" fmla="+- 0 1500 1142"/>
                  <a:gd name="T35" fmla="*/ 1500 h 657"/>
                  <a:gd name="T36" fmla="+- 0 1800 1210"/>
                  <a:gd name="T37" fmla="*/ T36 w 838"/>
                  <a:gd name="T38" fmla="+- 0 1580 1142"/>
                  <a:gd name="T39" fmla="*/ 1580 h 657"/>
                  <a:gd name="T40" fmla="+- 0 1832 1210"/>
                  <a:gd name="T41" fmla="*/ T40 w 838"/>
                  <a:gd name="T42" fmla="+- 0 1664 1142"/>
                  <a:gd name="T43" fmla="*/ 1664 h 657"/>
                  <a:gd name="T44" fmla="+- 0 1855 1210"/>
                  <a:gd name="T45" fmla="*/ T44 w 838"/>
                  <a:gd name="T46" fmla="+- 0 1753 1142"/>
                  <a:gd name="T47" fmla="*/ 1753 h 657"/>
                  <a:gd name="T48" fmla="+- 0 1863 1210"/>
                  <a:gd name="T49" fmla="*/ T48 w 838"/>
                  <a:gd name="T50" fmla="+- 0 1799 1142"/>
                  <a:gd name="T51" fmla="*/ 1799 h 657"/>
                  <a:gd name="T52" fmla="+- 0 1882 1210"/>
                  <a:gd name="T53" fmla="*/ T52 w 838"/>
                  <a:gd name="T54" fmla="+- 0 1793 1142"/>
                  <a:gd name="T55" fmla="*/ 1793 h 657"/>
                  <a:gd name="T56" fmla="+- 0 1944 1210"/>
                  <a:gd name="T57" fmla="*/ T56 w 838"/>
                  <a:gd name="T58" fmla="+- 0 1771 1142"/>
                  <a:gd name="T59" fmla="*/ 1771 h 657"/>
                  <a:gd name="T60" fmla="+- 0 1999 1210"/>
                  <a:gd name="T61" fmla="*/ T60 w 838"/>
                  <a:gd name="T62" fmla="+- 0 1748 1142"/>
                  <a:gd name="T63" fmla="*/ 1748 h 657"/>
                  <a:gd name="T64" fmla="+- 0 2048 1210"/>
                  <a:gd name="T65" fmla="*/ T64 w 838"/>
                  <a:gd name="T66" fmla="+- 0 1723 1142"/>
                  <a:gd name="T67" fmla="*/ 1723 h 657"/>
                  <a:gd name="T68" fmla="+- 0 2041 1210"/>
                  <a:gd name="T69" fmla="*/ T68 w 838"/>
                  <a:gd name="T70" fmla="+- 0 1705 1142"/>
                  <a:gd name="T71" fmla="*/ 1705 h 657"/>
                  <a:gd name="T72" fmla="+- 0 2037 1210"/>
                  <a:gd name="T73" fmla="*/ T72 w 838"/>
                  <a:gd name="T74" fmla="+- 0 1695 1142"/>
                  <a:gd name="T75" fmla="*/ 1695 h 657"/>
                  <a:gd name="T76" fmla="+- 0 1903 1210"/>
                  <a:gd name="T77" fmla="*/ T76 w 838"/>
                  <a:gd name="T78" fmla="+- 0 1695 1142"/>
                  <a:gd name="T79" fmla="*/ 1695 h 657"/>
                  <a:gd name="T80" fmla="+- 0 1934 1210"/>
                  <a:gd name="T81" fmla="*/ T80 w 838"/>
                  <a:gd name="T82" fmla="+- 0 1679 1142"/>
                  <a:gd name="T83" fmla="*/ 1679 h 657"/>
                  <a:gd name="T84" fmla="+- 0 1952 1210"/>
                  <a:gd name="T85" fmla="*/ T84 w 838"/>
                  <a:gd name="T86" fmla="+- 0 1670 1142"/>
                  <a:gd name="T87" fmla="*/ 1670 h 657"/>
                  <a:gd name="T88" fmla="+- 0 1970 1210"/>
                  <a:gd name="T89" fmla="*/ T88 w 838"/>
                  <a:gd name="T90" fmla="+- 0 1660 1142"/>
                  <a:gd name="T91" fmla="*/ 1660 h 657"/>
                  <a:gd name="T92" fmla="+- 0 1990 1210"/>
                  <a:gd name="T93" fmla="*/ T92 w 838"/>
                  <a:gd name="T94" fmla="+- 0 1649 1142"/>
                  <a:gd name="T95" fmla="*/ 1649 h 657"/>
                  <a:gd name="T96" fmla="+- 0 2008 1210"/>
                  <a:gd name="T97" fmla="*/ T96 w 838"/>
                  <a:gd name="T98" fmla="+- 0 1639 1142"/>
                  <a:gd name="T99" fmla="*/ 1639 h 657"/>
                  <a:gd name="T100" fmla="+- 0 1986 1210"/>
                  <a:gd name="T101" fmla="*/ T100 w 838"/>
                  <a:gd name="T102" fmla="+- 0 1604 1142"/>
                  <a:gd name="T103" fmla="*/ 1604 h 657"/>
                  <a:gd name="T104" fmla="+- 0 1938 1210"/>
                  <a:gd name="T105" fmla="*/ T104 w 838"/>
                  <a:gd name="T106" fmla="+- 0 1537 1142"/>
                  <a:gd name="T107" fmla="*/ 1537 h 657"/>
                  <a:gd name="T108" fmla="+- 0 1882 1210"/>
                  <a:gd name="T109" fmla="*/ T108 w 838"/>
                  <a:gd name="T110" fmla="+- 0 1471 1142"/>
                  <a:gd name="T111" fmla="*/ 1471 h 657"/>
                  <a:gd name="T112" fmla="+- 0 1817 1210"/>
                  <a:gd name="T113" fmla="*/ T112 w 838"/>
                  <a:gd name="T114" fmla="+- 0 1410 1142"/>
                  <a:gd name="T115" fmla="*/ 1410 h 657"/>
                  <a:gd name="T116" fmla="+- 0 1745 1210"/>
                  <a:gd name="T117" fmla="*/ T116 w 838"/>
                  <a:gd name="T118" fmla="+- 0 1352 1142"/>
                  <a:gd name="T119" fmla="*/ 1352 h 657"/>
                  <a:gd name="T120" fmla="+- 0 1664 1210"/>
                  <a:gd name="T121" fmla="*/ T120 w 838"/>
                  <a:gd name="T122" fmla="+- 0 1299 1142"/>
                  <a:gd name="T123" fmla="*/ 1299 h 657"/>
                  <a:gd name="T124" fmla="+- 0 1577 1210"/>
                  <a:gd name="T125" fmla="*/ T124 w 838"/>
                  <a:gd name="T126" fmla="+- 0 1252 1142"/>
                  <a:gd name="T127" fmla="*/ 1252 h 657"/>
                  <a:gd name="T128" fmla="+- 0 1481 1210"/>
                  <a:gd name="T129" fmla="*/ T128 w 838"/>
                  <a:gd name="T130" fmla="+- 0 1211 1142"/>
                  <a:gd name="T131" fmla="*/ 1211 h 657"/>
                  <a:gd name="T132" fmla="+- 0 1378 1210"/>
                  <a:gd name="T133" fmla="*/ T132 w 838"/>
                  <a:gd name="T134" fmla="+- 0 1177 1142"/>
                  <a:gd name="T135" fmla="*/ 1177 h 657"/>
                  <a:gd name="T136" fmla="+- 0 1268 1210"/>
                  <a:gd name="T137" fmla="*/ T136 w 838"/>
                  <a:gd name="T138" fmla="+- 0 1152 1142"/>
                  <a:gd name="T139" fmla="*/ 1152 h 657"/>
                  <a:gd name="T140" fmla="+- 0 1210 1210"/>
                  <a:gd name="T141" fmla="*/ T140 w 838"/>
                  <a:gd name="T142" fmla="+- 0 1142 1142"/>
                  <a:gd name="T143" fmla="*/ 1142 h 6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</a:cxnLst>
                <a:rect l="0" t="0" r="r" b="b"/>
                <a:pathLst>
                  <a:path w="838" h="657">
                    <a:moveTo>
                      <a:pt x="0" y="0"/>
                    </a:moveTo>
                    <a:lnTo>
                      <a:pt x="64" y="13"/>
                    </a:lnTo>
                    <a:lnTo>
                      <a:pt x="128" y="29"/>
                    </a:lnTo>
                    <a:lnTo>
                      <a:pt x="220" y="63"/>
                    </a:lnTo>
                    <a:lnTo>
                      <a:pt x="303" y="106"/>
                    </a:lnTo>
                    <a:lnTo>
                      <a:pt x="377" y="158"/>
                    </a:lnTo>
                    <a:lnTo>
                      <a:pt x="443" y="218"/>
                    </a:lnTo>
                    <a:lnTo>
                      <a:pt x="501" y="285"/>
                    </a:lnTo>
                    <a:lnTo>
                      <a:pt x="550" y="358"/>
                    </a:lnTo>
                    <a:lnTo>
                      <a:pt x="590" y="438"/>
                    </a:lnTo>
                    <a:lnTo>
                      <a:pt x="622" y="522"/>
                    </a:lnTo>
                    <a:lnTo>
                      <a:pt x="645" y="611"/>
                    </a:lnTo>
                    <a:lnTo>
                      <a:pt x="653" y="657"/>
                    </a:lnTo>
                    <a:lnTo>
                      <a:pt x="672" y="651"/>
                    </a:lnTo>
                    <a:lnTo>
                      <a:pt x="734" y="629"/>
                    </a:lnTo>
                    <a:lnTo>
                      <a:pt x="789" y="606"/>
                    </a:lnTo>
                    <a:lnTo>
                      <a:pt x="838" y="581"/>
                    </a:lnTo>
                    <a:lnTo>
                      <a:pt x="831" y="563"/>
                    </a:lnTo>
                    <a:lnTo>
                      <a:pt x="827" y="553"/>
                    </a:lnTo>
                    <a:lnTo>
                      <a:pt x="693" y="553"/>
                    </a:lnTo>
                    <a:lnTo>
                      <a:pt x="724" y="537"/>
                    </a:lnTo>
                    <a:lnTo>
                      <a:pt x="742" y="528"/>
                    </a:lnTo>
                    <a:lnTo>
                      <a:pt x="760" y="518"/>
                    </a:lnTo>
                    <a:lnTo>
                      <a:pt x="780" y="507"/>
                    </a:lnTo>
                    <a:lnTo>
                      <a:pt x="798" y="497"/>
                    </a:lnTo>
                    <a:lnTo>
                      <a:pt x="776" y="462"/>
                    </a:lnTo>
                    <a:lnTo>
                      <a:pt x="728" y="395"/>
                    </a:lnTo>
                    <a:lnTo>
                      <a:pt x="672" y="329"/>
                    </a:lnTo>
                    <a:lnTo>
                      <a:pt x="607" y="268"/>
                    </a:lnTo>
                    <a:lnTo>
                      <a:pt x="535" y="210"/>
                    </a:lnTo>
                    <a:lnTo>
                      <a:pt x="454" y="157"/>
                    </a:lnTo>
                    <a:lnTo>
                      <a:pt x="367" y="110"/>
                    </a:lnTo>
                    <a:lnTo>
                      <a:pt x="271" y="69"/>
                    </a:lnTo>
                    <a:lnTo>
                      <a:pt x="168" y="35"/>
                    </a:lnTo>
                    <a:lnTo>
                      <a:pt x="5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3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dirty="0"/>
              </a:p>
            </p:txBody>
          </p:sp>
          <p:sp>
            <p:nvSpPr>
              <p:cNvPr id="108" name="Freeform 1816">
                <a:extLst>
                  <a:ext uri="{FF2B5EF4-FFF2-40B4-BE49-F238E27FC236}">
                    <a16:creationId xmlns="" xmlns:a16="http://schemas.microsoft.com/office/drawing/2014/main" id="{7515DA81-3E56-4F25-ABBA-EFB8F97A1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142"/>
                <a:ext cx="838" cy="657"/>
              </a:xfrm>
              <a:custGeom>
                <a:avLst/>
                <a:gdLst>
                  <a:gd name="T0" fmla="+- 0 2014 1210"/>
                  <a:gd name="T1" fmla="*/ T0 w 838"/>
                  <a:gd name="T2" fmla="+- 0 1651 1142"/>
                  <a:gd name="T3" fmla="*/ 1651 h 657"/>
                  <a:gd name="T4" fmla="+- 0 1922 1210"/>
                  <a:gd name="T5" fmla="*/ T4 w 838"/>
                  <a:gd name="T6" fmla="+- 0 1688 1142"/>
                  <a:gd name="T7" fmla="*/ 1688 h 657"/>
                  <a:gd name="T8" fmla="+- 0 1903 1210"/>
                  <a:gd name="T9" fmla="*/ T8 w 838"/>
                  <a:gd name="T10" fmla="+- 0 1695 1142"/>
                  <a:gd name="T11" fmla="*/ 1695 h 657"/>
                  <a:gd name="T12" fmla="+- 0 2037 1210"/>
                  <a:gd name="T13" fmla="*/ T12 w 838"/>
                  <a:gd name="T14" fmla="+- 0 1695 1142"/>
                  <a:gd name="T15" fmla="*/ 1695 h 657"/>
                  <a:gd name="T16" fmla="+- 0 2033 1210"/>
                  <a:gd name="T17" fmla="*/ T16 w 838"/>
                  <a:gd name="T18" fmla="+- 0 1687 1142"/>
                  <a:gd name="T19" fmla="*/ 1687 h 657"/>
                  <a:gd name="T20" fmla="+- 0 2024 1210"/>
                  <a:gd name="T21" fmla="*/ T20 w 838"/>
                  <a:gd name="T22" fmla="+- 0 1669 1142"/>
                  <a:gd name="T23" fmla="*/ 1669 h 657"/>
                  <a:gd name="T24" fmla="+- 0 2014 1210"/>
                  <a:gd name="T25" fmla="*/ T24 w 838"/>
                  <a:gd name="T26" fmla="+- 0 1651 1142"/>
                  <a:gd name="T27" fmla="*/ 1651 h 6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38" h="657">
                    <a:moveTo>
                      <a:pt x="804" y="509"/>
                    </a:moveTo>
                    <a:lnTo>
                      <a:pt x="712" y="546"/>
                    </a:lnTo>
                    <a:lnTo>
                      <a:pt x="693" y="553"/>
                    </a:lnTo>
                    <a:lnTo>
                      <a:pt x="827" y="553"/>
                    </a:lnTo>
                    <a:lnTo>
                      <a:pt x="823" y="545"/>
                    </a:lnTo>
                    <a:lnTo>
                      <a:pt x="814" y="527"/>
                    </a:lnTo>
                    <a:lnTo>
                      <a:pt x="804" y="509"/>
                    </a:lnTo>
                    <a:close/>
                  </a:path>
                </a:pathLst>
              </a:custGeom>
              <a:solidFill>
                <a:srgbClr val="243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93" name="Group 1813">
              <a:extLst>
                <a:ext uri="{FF2B5EF4-FFF2-40B4-BE49-F238E27FC236}">
                  <a16:creationId xmlns="" xmlns:a16="http://schemas.microsoft.com/office/drawing/2014/main" id="{777C5296-848B-41D0-A191-1203E87F5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38113"/>
              <a:ext cx="544195" cy="448310"/>
              <a:chOff x="912" y="1142"/>
              <a:chExt cx="857" cy="706"/>
            </a:xfrm>
          </p:grpSpPr>
          <p:sp>
            <p:nvSpPr>
              <p:cNvPr id="106" name="Freeform 1814">
                <a:extLst>
                  <a:ext uri="{FF2B5EF4-FFF2-40B4-BE49-F238E27FC236}">
                    <a16:creationId xmlns="" xmlns:a16="http://schemas.microsoft.com/office/drawing/2014/main" id="{756F2C32-CB65-45C7-9072-AC21CAD01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1142"/>
                <a:ext cx="857" cy="706"/>
              </a:xfrm>
              <a:custGeom>
                <a:avLst/>
                <a:gdLst>
                  <a:gd name="T0" fmla="+- 0 912 912"/>
                  <a:gd name="T1" fmla="*/ T0 w 857"/>
                  <a:gd name="T2" fmla="+- 0 1142 1142"/>
                  <a:gd name="T3" fmla="*/ 1142 h 706"/>
                  <a:gd name="T4" fmla="+- 0 976 912"/>
                  <a:gd name="T5" fmla="*/ T4 w 857"/>
                  <a:gd name="T6" fmla="+- 0 1155 1142"/>
                  <a:gd name="T7" fmla="*/ 1155 h 706"/>
                  <a:gd name="T8" fmla="+- 0 1043 912"/>
                  <a:gd name="T9" fmla="*/ T8 w 857"/>
                  <a:gd name="T10" fmla="+- 0 1172 1142"/>
                  <a:gd name="T11" fmla="*/ 1172 h 706"/>
                  <a:gd name="T12" fmla="+- 0 1139 912"/>
                  <a:gd name="T13" fmla="*/ T12 w 857"/>
                  <a:gd name="T14" fmla="+- 0 1208 1142"/>
                  <a:gd name="T15" fmla="*/ 1208 h 706"/>
                  <a:gd name="T16" fmla="+- 0 1225 912"/>
                  <a:gd name="T17" fmla="*/ T16 w 857"/>
                  <a:gd name="T18" fmla="+- 0 1255 1142"/>
                  <a:gd name="T19" fmla="*/ 1255 h 706"/>
                  <a:gd name="T20" fmla="+- 0 1302 912"/>
                  <a:gd name="T21" fmla="*/ T20 w 857"/>
                  <a:gd name="T22" fmla="+- 0 1311 1142"/>
                  <a:gd name="T23" fmla="*/ 1311 h 706"/>
                  <a:gd name="T24" fmla="+- 0 1370 912"/>
                  <a:gd name="T25" fmla="*/ T24 w 857"/>
                  <a:gd name="T26" fmla="+- 0 1375 1142"/>
                  <a:gd name="T27" fmla="*/ 1375 h 706"/>
                  <a:gd name="T28" fmla="+- 0 1428 912"/>
                  <a:gd name="T29" fmla="*/ T28 w 857"/>
                  <a:gd name="T30" fmla="+- 0 1448 1142"/>
                  <a:gd name="T31" fmla="*/ 1448 h 706"/>
                  <a:gd name="T32" fmla="+- 0 1477 912"/>
                  <a:gd name="T33" fmla="*/ T32 w 857"/>
                  <a:gd name="T34" fmla="+- 0 1527 1142"/>
                  <a:gd name="T35" fmla="*/ 1527 h 706"/>
                  <a:gd name="T36" fmla="+- 0 1516 912"/>
                  <a:gd name="T37" fmla="*/ T36 w 857"/>
                  <a:gd name="T38" fmla="+- 0 1613 1142"/>
                  <a:gd name="T39" fmla="*/ 1613 h 706"/>
                  <a:gd name="T40" fmla="+- 0 1545 912"/>
                  <a:gd name="T41" fmla="*/ T40 w 857"/>
                  <a:gd name="T42" fmla="+- 0 1703 1142"/>
                  <a:gd name="T43" fmla="*/ 1703 h 706"/>
                  <a:gd name="T44" fmla="+- 0 1565 912"/>
                  <a:gd name="T45" fmla="*/ T44 w 857"/>
                  <a:gd name="T46" fmla="+- 0 1799 1142"/>
                  <a:gd name="T47" fmla="*/ 1799 h 706"/>
                  <a:gd name="T48" fmla="+- 0 1572 912"/>
                  <a:gd name="T49" fmla="*/ T48 w 857"/>
                  <a:gd name="T50" fmla="+- 0 1848 1142"/>
                  <a:gd name="T51" fmla="*/ 1848 h 706"/>
                  <a:gd name="T52" fmla="+- 0 1590 912"/>
                  <a:gd name="T53" fmla="*/ T52 w 857"/>
                  <a:gd name="T54" fmla="+- 0 1847 1142"/>
                  <a:gd name="T55" fmla="*/ 1847 h 706"/>
                  <a:gd name="T56" fmla="+- 0 1667 912"/>
                  <a:gd name="T57" fmla="*/ T56 w 857"/>
                  <a:gd name="T58" fmla="+- 0 1840 1142"/>
                  <a:gd name="T59" fmla="*/ 1840 h 706"/>
                  <a:gd name="T60" fmla="+- 0 1728 912"/>
                  <a:gd name="T61" fmla="*/ T60 w 857"/>
                  <a:gd name="T62" fmla="+- 0 1831 1142"/>
                  <a:gd name="T63" fmla="*/ 1831 h 706"/>
                  <a:gd name="T64" fmla="+- 0 1769 912"/>
                  <a:gd name="T65" fmla="*/ T64 w 857"/>
                  <a:gd name="T66" fmla="+- 0 1822 1142"/>
                  <a:gd name="T67" fmla="*/ 1822 h 706"/>
                  <a:gd name="T68" fmla="+- 0 1758 912"/>
                  <a:gd name="T69" fmla="*/ T68 w 857"/>
                  <a:gd name="T70" fmla="+- 0 1777 1142"/>
                  <a:gd name="T71" fmla="*/ 1777 h 706"/>
                  <a:gd name="T72" fmla="+- 0 1726 912"/>
                  <a:gd name="T73" fmla="*/ T72 w 857"/>
                  <a:gd name="T74" fmla="+- 0 1688 1142"/>
                  <a:gd name="T75" fmla="*/ 1688 h 706"/>
                  <a:gd name="T76" fmla="+- 0 1679 912"/>
                  <a:gd name="T77" fmla="*/ T76 w 857"/>
                  <a:gd name="T78" fmla="+- 0 1600 1142"/>
                  <a:gd name="T79" fmla="*/ 1600 h 706"/>
                  <a:gd name="T80" fmla="+- 0 1618 912"/>
                  <a:gd name="T81" fmla="*/ T80 w 857"/>
                  <a:gd name="T82" fmla="+- 0 1515 1142"/>
                  <a:gd name="T83" fmla="*/ 1515 h 706"/>
                  <a:gd name="T84" fmla="+- 0 1544 912"/>
                  <a:gd name="T85" fmla="*/ T84 w 857"/>
                  <a:gd name="T86" fmla="+- 0 1435 1142"/>
                  <a:gd name="T87" fmla="*/ 1435 h 706"/>
                  <a:gd name="T88" fmla="+- 0 1457 912"/>
                  <a:gd name="T89" fmla="*/ T88 w 857"/>
                  <a:gd name="T90" fmla="+- 0 1361 1142"/>
                  <a:gd name="T91" fmla="*/ 1361 h 706"/>
                  <a:gd name="T92" fmla="+- 0 1357 912"/>
                  <a:gd name="T93" fmla="*/ T92 w 857"/>
                  <a:gd name="T94" fmla="+- 0 1294 1142"/>
                  <a:gd name="T95" fmla="*/ 1294 h 706"/>
                  <a:gd name="T96" fmla="+- 0 1303 912"/>
                  <a:gd name="T97" fmla="*/ T96 w 857"/>
                  <a:gd name="T98" fmla="+- 0 1264 1142"/>
                  <a:gd name="T99" fmla="*/ 1264 h 706"/>
                  <a:gd name="T100" fmla="+- 0 1245 912"/>
                  <a:gd name="T101" fmla="*/ T100 w 857"/>
                  <a:gd name="T102" fmla="+- 0 1236 1142"/>
                  <a:gd name="T103" fmla="*/ 1236 h 706"/>
                  <a:gd name="T104" fmla="+- 0 1184 912"/>
                  <a:gd name="T105" fmla="*/ T104 w 857"/>
                  <a:gd name="T106" fmla="+- 0 1212 1142"/>
                  <a:gd name="T107" fmla="*/ 1212 h 706"/>
                  <a:gd name="T108" fmla="+- 0 1121 912"/>
                  <a:gd name="T109" fmla="*/ T108 w 857"/>
                  <a:gd name="T110" fmla="+- 0 1189 1142"/>
                  <a:gd name="T111" fmla="*/ 1189 h 706"/>
                  <a:gd name="T112" fmla="+- 0 1054 912"/>
                  <a:gd name="T113" fmla="*/ T112 w 857"/>
                  <a:gd name="T114" fmla="+- 0 1170 1142"/>
                  <a:gd name="T115" fmla="*/ 1170 h 706"/>
                  <a:gd name="T116" fmla="+- 0 985 912"/>
                  <a:gd name="T117" fmla="*/ T116 w 857"/>
                  <a:gd name="T118" fmla="+- 0 1155 1142"/>
                  <a:gd name="T119" fmla="*/ 1155 h 706"/>
                  <a:gd name="T120" fmla="+- 0 912 912"/>
                  <a:gd name="T121" fmla="*/ T120 w 857"/>
                  <a:gd name="T122" fmla="+- 0 1142 1142"/>
                  <a:gd name="T123" fmla="*/ 1142 h 7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857" h="706">
                    <a:moveTo>
                      <a:pt x="0" y="0"/>
                    </a:moveTo>
                    <a:lnTo>
                      <a:pt x="64" y="13"/>
                    </a:lnTo>
                    <a:lnTo>
                      <a:pt x="131" y="30"/>
                    </a:lnTo>
                    <a:lnTo>
                      <a:pt x="227" y="66"/>
                    </a:lnTo>
                    <a:lnTo>
                      <a:pt x="313" y="113"/>
                    </a:lnTo>
                    <a:lnTo>
                      <a:pt x="390" y="169"/>
                    </a:lnTo>
                    <a:lnTo>
                      <a:pt x="458" y="233"/>
                    </a:lnTo>
                    <a:lnTo>
                      <a:pt x="516" y="306"/>
                    </a:lnTo>
                    <a:lnTo>
                      <a:pt x="565" y="385"/>
                    </a:lnTo>
                    <a:lnTo>
                      <a:pt x="604" y="471"/>
                    </a:lnTo>
                    <a:lnTo>
                      <a:pt x="633" y="561"/>
                    </a:lnTo>
                    <a:lnTo>
                      <a:pt x="653" y="657"/>
                    </a:lnTo>
                    <a:lnTo>
                      <a:pt x="660" y="706"/>
                    </a:lnTo>
                    <a:lnTo>
                      <a:pt x="678" y="705"/>
                    </a:lnTo>
                    <a:lnTo>
                      <a:pt x="755" y="698"/>
                    </a:lnTo>
                    <a:lnTo>
                      <a:pt x="816" y="689"/>
                    </a:lnTo>
                    <a:lnTo>
                      <a:pt x="857" y="680"/>
                    </a:lnTo>
                    <a:lnTo>
                      <a:pt x="846" y="635"/>
                    </a:lnTo>
                    <a:lnTo>
                      <a:pt x="814" y="546"/>
                    </a:lnTo>
                    <a:lnTo>
                      <a:pt x="767" y="458"/>
                    </a:lnTo>
                    <a:lnTo>
                      <a:pt x="706" y="373"/>
                    </a:lnTo>
                    <a:lnTo>
                      <a:pt x="632" y="293"/>
                    </a:lnTo>
                    <a:lnTo>
                      <a:pt x="545" y="219"/>
                    </a:lnTo>
                    <a:lnTo>
                      <a:pt x="445" y="152"/>
                    </a:lnTo>
                    <a:lnTo>
                      <a:pt x="391" y="122"/>
                    </a:lnTo>
                    <a:lnTo>
                      <a:pt x="333" y="94"/>
                    </a:lnTo>
                    <a:lnTo>
                      <a:pt x="272" y="70"/>
                    </a:lnTo>
                    <a:lnTo>
                      <a:pt x="209" y="47"/>
                    </a:lnTo>
                    <a:lnTo>
                      <a:pt x="142" y="28"/>
                    </a:lnTo>
                    <a:lnTo>
                      <a:pt x="7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3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94" name="Group 1808">
              <a:extLst>
                <a:ext uri="{FF2B5EF4-FFF2-40B4-BE49-F238E27FC236}">
                  <a16:creationId xmlns="" xmlns:a16="http://schemas.microsoft.com/office/drawing/2014/main" id="{F8CAA423-D88E-48D0-B1FC-629136DB01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013" y="347663"/>
              <a:ext cx="799465" cy="294005"/>
              <a:chOff x="1069" y="1468"/>
              <a:chExt cx="1259" cy="463"/>
            </a:xfrm>
          </p:grpSpPr>
          <p:sp>
            <p:nvSpPr>
              <p:cNvPr id="104" name="Freeform 1810">
                <a:extLst>
                  <a:ext uri="{FF2B5EF4-FFF2-40B4-BE49-F238E27FC236}">
                    <a16:creationId xmlns="" xmlns:a16="http://schemas.microsoft.com/office/drawing/2014/main" id="{848D9611-3C89-464B-A1A4-E3E826535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" y="1468"/>
                <a:ext cx="1259" cy="463"/>
              </a:xfrm>
              <a:custGeom>
                <a:avLst/>
                <a:gdLst>
                  <a:gd name="T0" fmla="+- 0 1139 1069"/>
                  <a:gd name="T1" fmla="*/ T0 w 1259"/>
                  <a:gd name="T2" fmla="+- 0 1468 1468"/>
                  <a:gd name="T3" fmla="*/ 1468 h 463"/>
                  <a:gd name="T4" fmla="+- 0 1104 1069"/>
                  <a:gd name="T5" fmla="*/ T4 w 1259"/>
                  <a:gd name="T6" fmla="+- 0 1531 1468"/>
                  <a:gd name="T7" fmla="*/ 1531 h 463"/>
                  <a:gd name="T8" fmla="+- 0 1078 1069"/>
                  <a:gd name="T9" fmla="*/ T8 w 1259"/>
                  <a:gd name="T10" fmla="+- 0 1603 1468"/>
                  <a:gd name="T11" fmla="*/ 1603 h 463"/>
                  <a:gd name="T12" fmla="+- 0 1069 1069"/>
                  <a:gd name="T13" fmla="*/ T12 w 1259"/>
                  <a:gd name="T14" fmla="+- 0 1681 1468"/>
                  <a:gd name="T15" fmla="*/ 1681 h 463"/>
                  <a:gd name="T16" fmla="+- 0 1070 1069"/>
                  <a:gd name="T17" fmla="*/ T16 w 1259"/>
                  <a:gd name="T18" fmla="+- 0 1699 1468"/>
                  <a:gd name="T19" fmla="*/ 1699 h 463"/>
                  <a:gd name="T20" fmla="+- 0 1084 1069"/>
                  <a:gd name="T21" fmla="*/ T20 w 1259"/>
                  <a:gd name="T22" fmla="+- 0 1758 1468"/>
                  <a:gd name="T23" fmla="*/ 1758 h 463"/>
                  <a:gd name="T24" fmla="+- 0 1122 1069"/>
                  <a:gd name="T25" fmla="*/ T24 w 1259"/>
                  <a:gd name="T26" fmla="+- 0 1820 1468"/>
                  <a:gd name="T27" fmla="*/ 1820 h 463"/>
                  <a:gd name="T28" fmla="+- 0 1184 1069"/>
                  <a:gd name="T29" fmla="*/ T28 w 1259"/>
                  <a:gd name="T30" fmla="+- 0 1871 1468"/>
                  <a:gd name="T31" fmla="*/ 1871 h 463"/>
                  <a:gd name="T32" fmla="+- 0 1239 1069"/>
                  <a:gd name="T33" fmla="*/ T32 w 1259"/>
                  <a:gd name="T34" fmla="+- 0 1898 1468"/>
                  <a:gd name="T35" fmla="*/ 1898 h 463"/>
                  <a:gd name="T36" fmla="+- 0 1304 1069"/>
                  <a:gd name="T37" fmla="*/ T36 w 1259"/>
                  <a:gd name="T38" fmla="+- 0 1917 1468"/>
                  <a:gd name="T39" fmla="*/ 1917 h 463"/>
                  <a:gd name="T40" fmla="+- 0 1380 1069"/>
                  <a:gd name="T41" fmla="*/ T40 w 1259"/>
                  <a:gd name="T42" fmla="+- 0 1928 1468"/>
                  <a:gd name="T43" fmla="*/ 1928 h 463"/>
                  <a:gd name="T44" fmla="+- 0 1422 1069"/>
                  <a:gd name="T45" fmla="*/ T44 w 1259"/>
                  <a:gd name="T46" fmla="+- 0 1930 1468"/>
                  <a:gd name="T47" fmla="*/ 1930 h 463"/>
                  <a:gd name="T48" fmla="+- 0 1467 1069"/>
                  <a:gd name="T49" fmla="*/ T48 w 1259"/>
                  <a:gd name="T50" fmla="+- 0 1930 1468"/>
                  <a:gd name="T51" fmla="*/ 1930 h 463"/>
                  <a:gd name="T52" fmla="+- 0 1565 1069"/>
                  <a:gd name="T53" fmla="*/ T52 w 1259"/>
                  <a:gd name="T54" fmla="+- 0 1921 1468"/>
                  <a:gd name="T55" fmla="*/ 1921 h 463"/>
                  <a:gd name="T56" fmla="+- 0 1673 1069"/>
                  <a:gd name="T57" fmla="*/ T56 w 1259"/>
                  <a:gd name="T58" fmla="+- 0 1900 1468"/>
                  <a:gd name="T59" fmla="*/ 1900 h 463"/>
                  <a:gd name="T60" fmla="+- 0 1792 1069"/>
                  <a:gd name="T61" fmla="*/ T60 w 1259"/>
                  <a:gd name="T62" fmla="+- 0 1867 1468"/>
                  <a:gd name="T63" fmla="*/ 1867 h 463"/>
                  <a:gd name="T64" fmla="+- 0 1862 1069"/>
                  <a:gd name="T65" fmla="*/ T64 w 1259"/>
                  <a:gd name="T66" fmla="+- 0 1841 1468"/>
                  <a:gd name="T67" fmla="*/ 1841 h 463"/>
                  <a:gd name="T68" fmla="+- 0 1910 1069"/>
                  <a:gd name="T69" fmla="*/ T68 w 1259"/>
                  <a:gd name="T70" fmla="+- 0 1820 1468"/>
                  <a:gd name="T71" fmla="*/ 1820 h 463"/>
                  <a:gd name="T72" fmla="+- 0 1575 1069"/>
                  <a:gd name="T73" fmla="*/ T72 w 1259"/>
                  <a:gd name="T74" fmla="+- 0 1820 1468"/>
                  <a:gd name="T75" fmla="*/ 1820 h 463"/>
                  <a:gd name="T76" fmla="+- 0 1533 1069"/>
                  <a:gd name="T77" fmla="*/ T76 w 1259"/>
                  <a:gd name="T78" fmla="+- 0 1819 1468"/>
                  <a:gd name="T79" fmla="*/ 1819 h 463"/>
                  <a:gd name="T80" fmla="+- 0 1453 1069"/>
                  <a:gd name="T81" fmla="*/ T80 w 1259"/>
                  <a:gd name="T82" fmla="+- 0 1812 1468"/>
                  <a:gd name="T83" fmla="*/ 1812 h 463"/>
                  <a:gd name="T84" fmla="+- 0 1381 1069"/>
                  <a:gd name="T85" fmla="*/ T84 w 1259"/>
                  <a:gd name="T86" fmla="+- 0 1796 1468"/>
                  <a:gd name="T87" fmla="*/ 1796 h 463"/>
                  <a:gd name="T88" fmla="+- 0 1316 1069"/>
                  <a:gd name="T89" fmla="*/ T88 w 1259"/>
                  <a:gd name="T90" fmla="+- 0 1773 1468"/>
                  <a:gd name="T91" fmla="*/ 1773 h 463"/>
                  <a:gd name="T92" fmla="+- 0 1259 1069"/>
                  <a:gd name="T93" fmla="*/ T92 w 1259"/>
                  <a:gd name="T94" fmla="+- 0 1741 1468"/>
                  <a:gd name="T95" fmla="*/ 1741 h 463"/>
                  <a:gd name="T96" fmla="+- 0 1211 1069"/>
                  <a:gd name="T97" fmla="*/ T96 w 1259"/>
                  <a:gd name="T98" fmla="+- 0 1702 1468"/>
                  <a:gd name="T99" fmla="*/ 1702 h 463"/>
                  <a:gd name="T100" fmla="+- 0 1173 1069"/>
                  <a:gd name="T101" fmla="*/ T100 w 1259"/>
                  <a:gd name="T102" fmla="+- 0 1655 1468"/>
                  <a:gd name="T103" fmla="*/ 1655 h 463"/>
                  <a:gd name="T104" fmla="+- 0 1141 1069"/>
                  <a:gd name="T105" fmla="*/ T104 w 1259"/>
                  <a:gd name="T106" fmla="+- 0 1582 1468"/>
                  <a:gd name="T107" fmla="*/ 1582 h 463"/>
                  <a:gd name="T108" fmla="+- 0 1132 1069"/>
                  <a:gd name="T109" fmla="*/ T108 w 1259"/>
                  <a:gd name="T110" fmla="+- 0 1522 1468"/>
                  <a:gd name="T111" fmla="*/ 1522 h 463"/>
                  <a:gd name="T112" fmla="+- 0 1132 1069"/>
                  <a:gd name="T113" fmla="*/ T112 w 1259"/>
                  <a:gd name="T114" fmla="+- 0 1503 1468"/>
                  <a:gd name="T115" fmla="*/ 1503 h 463"/>
                  <a:gd name="T116" fmla="+- 0 1134 1069"/>
                  <a:gd name="T117" fmla="*/ T116 w 1259"/>
                  <a:gd name="T118" fmla="+- 0 1485 1468"/>
                  <a:gd name="T119" fmla="*/ 1485 h 463"/>
                  <a:gd name="T120" fmla="+- 0 1139 1069"/>
                  <a:gd name="T121" fmla="*/ T120 w 1259"/>
                  <a:gd name="T122" fmla="+- 0 1468 1468"/>
                  <a:gd name="T123" fmla="*/ 1468 h 4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259" h="463">
                    <a:moveTo>
                      <a:pt x="70" y="0"/>
                    </a:moveTo>
                    <a:lnTo>
                      <a:pt x="35" y="63"/>
                    </a:lnTo>
                    <a:lnTo>
                      <a:pt x="9" y="135"/>
                    </a:lnTo>
                    <a:lnTo>
                      <a:pt x="0" y="213"/>
                    </a:lnTo>
                    <a:lnTo>
                      <a:pt x="1" y="231"/>
                    </a:lnTo>
                    <a:lnTo>
                      <a:pt x="15" y="290"/>
                    </a:lnTo>
                    <a:lnTo>
                      <a:pt x="53" y="352"/>
                    </a:lnTo>
                    <a:lnTo>
                      <a:pt x="115" y="403"/>
                    </a:lnTo>
                    <a:lnTo>
                      <a:pt x="170" y="430"/>
                    </a:lnTo>
                    <a:lnTo>
                      <a:pt x="235" y="449"/>
                    </a:lnTo>
                    <a:lnTo>
                      <a:pt x="311" y="460"/>
                    </a:lnTo>
                    <a:lnTo>
                      <a:pt x="353" y="462"/>
                    </a:lnTo>
                    <a:lnTo>
                      <a:pt x="398" y="462"/>
                    </a:lnTo>
                    <a:lnTo>
                      <a:pt x="496" y="453"/>
                    </a:lnTo>
                    <a:lnTo>
                      <a:pt x="604" y="432"/>
                    </a:lnTo>
                    <a:lnTo>
                      <a:pt x="723" y="399"/>
                    </a:lnTo>
                    <a:lnTo>
                      <a:pt x="793" y="373"/>
                    </a:lnTo>
                    <a:lnTo>
                      <a:pt x="841" y="352"/>
                    </a:lnTo>
                    <a:lnTo>
                      <a:pt x="506" y="352"/>
                    </a:lnTo>
                    <a:lnTo>
                      <a:pt x="464" y="351"/>
                    </a:lnTo>
                    <a:lnTo>
                      <a:pt x="384" y="344"/>
                    </a:lnTo>
                    <a:lnTo>
                      <a:pt x="312" y="328"/>
                    </a:lnTo>
                    <a:lnTo>
                      <a:pt x="247" y="305"/>
                    </a:lnTo>
                    <a:lnTo>
                      <a:pt x="190" y="273"/>
                    </a:lnTo>
                    <a:lnTo>
                      <a:pt x="142" y="234"/>
                    </a:lnTo>
                    <a:lnTo>
                      <a:pt x="104" y="187"/>
                    </a:lnTo>
                    <a:lnTo>
                      <a:pt x="72" y="114"/>
                    </a:lnTo>
                    <a:lnTo>
                      <a:pt x="63" y="54"/>
                    </a:lnTo>
                    <a:lnTo>
                      <a:pt x="63" y="35"/>
                    </a:lnTo>
                    <a:lnTo>
                      <a:pt x="65" y="17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C3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dirty="0"/>
              </a:p>
            </p:txBody>
          </p:sp>
          <p:sp>
            <p:nvSpPr>
              <p:cNvPr id="105" name="Freeform 1809">
                <a:extLst>
                  <a:ext uri="{FF2B5EF4-FFF2-40B4-BE49-F238E27FC236}">
                    <a16:creationId xmlns="" xmlns:a16="http://schemas.microsoft.com/office/drawing/2014/main" id="{908DA792-B503-4E2F-9A1D-910E7EE63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" y="1468"/>
                <a:ext cx="1259" cy="463"/>
              </a:xfrm>
              <a:custGeom>
                <a:avLst/>
                <a:gdLst>
                  <a:gd name="T0" fmla="+- 0 2327 1069"/>
                  <a:gd name="T1" fmla="*/ T0 w 1259"/>
                  <a:gd name="T2" fmla="+- 0 1478 1468"/>
                  <a:gd name="T3" fmla="*/ 1478 h 463"/>
                  <a:gd name="T4" fmla="+- 0 2290 1069"/>
                  <a:gd name="T5" fmla="*/ T4 w 1259"/>
                  <a:gd name="T6" fmla="+- 0 1525 1468"/>
                  <a:gd name="T7" fmla="*/ 1525 h 463"/>
                  <a:gd name="T8" fmla="+- 0 2242 1069"/>
                  <a:gd name="T9" fmla="*/ T8 w 1259"/>
                  <a:gd name="T10" fmla="+- 0 1573 1468"/>
                  <a:gd name="T11" fmla="*/ 1573 h 463"/>
                  <a:gd name="T12" fmla="+- 0 2184 1069"/>
                  <a:gd name="T13" fmla="*/ T12 w 1259"/>
                  <a:gd name="T14" fmla="+- 0 1621 1468"/>
                  <a:gd name="T15" fmla="*/ 1621 h 463"/>
                  <a:gd name="T16" fmla="+- 0 2119 1069"/>
                  <a:gd name="T17" fmla="*/ T16 w 1259"/>
                  <a:gd name="T18" fmla="+- 0 1666 1468"/>
                  <a:gd name="T19" fmla="*/ 1666 h 463"/>
                  <a:gd name="T20" fmla="+- 0 2045 1069"/>
                  <a:gd name="T21" fmla="*/ T20 w 1259"/>
                  <a:gd name="T22" fmla="+- 0 1708 1468"/>
                  <a:gd name="T23" fmla="*/ 1708 h 463"/>
                  <a:gd name="T24" fmla="+- 0 1964 1069"/>
                  <a:gd name="T25" fmla="*/ T24 w 1259"/>
                  <a:gd name="T26" fmla="+- 0 1744 1468"/>
                  <a:gd name="T27" fmla="*/ 1744 h 463"/>
                  <a:gd name="T28" fmla="+- 0 1907 1069"/>
                  <a:gd name="T29" fmla="*/ T28 w 1259"/>
                  <a:gd name="T30" fmla="+- 0 1764 1468"/>
                  <a:gd name="T31" fmla="*/ 1764 h 463"/>
                  <a:gd name="T32" fmla="+- 0 1807 1069"/>
                  <a:gd name="T33" fmla="*/ T32 w 1259"/>
                  <a:gd name="T34" fmla="+- 0 1791 1468"/>
                  <a:gd name="T35" fmla="*/ 1791 h 463"/>
                  <a:gd name="T36" fmla="+- 0 1710 1069"/>
                  <a:gd name="T37" fmla="*/ T36 w 1259"/>
                  <a:gd name="T38" fmla="+- 0 1809 1468"/>
                  <a:gd name="T39" fmla="*/ 1809 h 463"/>
                  <a:gd name="T40" fmla="+- 0 1619 1069"/>
                  <a:gd name="T41" fmla="*/ T40 w 1259"/>
                  <a:gd name="T42" fmla="+- 0 1818 1468"/>
                  <a:gd name="T43" fmla="*/ 1818 h 463"/>
                  <a:gd name="T44" fmla="+- 0 1575 1069"/>
                  <a:gd name="T45" fmla="*/ T44 w 1259"/>
                  <a:gd name="T46" fmla="+- 0 1820 1468"/>
                  <a:gd name="T47" fmla="*/ 1820 h 463"/>
                  <a:gd name="T48" fmla="+- 0 1910 1069"/>
                  <a:gd name="T49" fmla="*/ T48 w 1259"/>
                  <a:gd name="T50" fmla="+- 0 1820 1468"/>
                  <a:gd name="T51" fmla="*/ 1820 h 463"/>
                  <a:gd name="T52" fmla="+- 0 1967 1069"/>
                  <a:gd name="T53" fmla="*/ T52 w 1259"/>
                  <a:gd name="T54" fmla="+- 0 1792 1468"/>
                  <a:gd name="T55" fmla="*/ 1792 h 463"/>
                  <a:gd name="T56" fmla="+- 0 2035 1069"/>
                  <a:gd name="T57" fmla="*/ T56 w 1259"/>
                  <a:gd name="T58" fmla="+- 0 1753 1468"/>
                  <a:gd name="T59" fmla="*/ 1753 h 463"/>
                  <a:gd name="T60" fmla="+- 0 2099 1069"/>
                  <a:gd name="T61" fmla="*/ T60 w 1259"/>
                  <a:gd name="T62" fmla="+- 0 1712 1468"/>
                  <a:gd name="T63" fmla="*/ 1712 h 463"/>
                  <a:gd name="T64" fmla="+- 0 2159 1069"/>
                  <a:gd name="T65" fmla="*/ T64 w 1259"/>
                  <a:gd name="T66" fmla="+- 0 1669 1468"/>
                  <a:gd name="T67" fmla="*/ 1669 h 463"/>
                  <a:gd name="T68" fmla="+- 0 2212 1069"/>
                  <a:gd name="T69" fmla="*/ T68 w 1259"/>
                  <a:gd name="T70" fmla="+- 0 1624 1468"/>
                  <a:gd name="T71" fmla="*/ 1624 h 463"/>
                  <a:gd name="T72" fmla="+- 0 2257 1069"/>
                  <a:gd name="T73" fmla="*/ T72 w 1259"/>
                  <a:gd name="T74" fmla="+- 0 1580 1468"/>
                  <a:gd name="T75" fmla="*/ 1580 h 463"/>
                  <a:gd name="T76" fmla="+- 0 2308 1069"/>
                  <a:gd name="T77" fmla="*/ T76 w 1259"/>
                  <a:gd name="T78" fmla="+- 0 1517 1468"/>
                  <a:gd name="T79" fmla="*/ 1517 h 463"/>
                  <a:gd name="T80" fmla="+- 0 2319 1069"/>
                  <a:gd name="T81" fmla="*/ T80 w 1259"/>
                  <a:gd name="T82" fmla="+- 0 1497 1468"/>
                  <a:gd name="T83" fmla="*/ 1497 h 463"/>
                  <a:gd name="T84" fmla="+- 0 2327 1069"/>
                  <a:gd name="T85" fmla="*/ T84 w 1259"/>
                  <a:gd name="T86" fmla="+- 0 1478 1468"/>
                  <a:gd name="T87" fmla="*/ 1478 h 4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1259" h="463">
                    <a:moveTo>
                      <a:pt x="1258" y="10"/>
                    </a:moveTo>
                    <a:lnTo>
                      <a:pt x="1221" y="57"/>
                    </a:lnTo>
                    <a:lnTo>
                      <a:pt x="1173" y="105"/>
                    </a:lnTo>
                    <a:lnTo>
                      <a:pt x="1115" y="153"/>
                    </a:lnTo>
                    <a:lnTo>
                      <a:pt x="1050" y="198"/>
                    </a:lnTo>
                    <a:lnTo>
                      <a:pt x="976" y="240"/>
                    </a:lnTo>
                    <a:lnTo>
                      <a:pt x="895" y="276"/>
                    </a:lnTo>
                    <a:lnTo>
                      <a:pt x="838" y="296"/>
                    </a:lnTo>
                    <a:lnTo>
                      <a:pt x="738" y="323"/>
                    </a:lnTo>
                    <a:lnTo>
                      <a:pt x="641" y="341"/>
                    </a:lnTo>
                    <a:lnTo>
                      <a:pt x="550" y="350"/>
                    </a:lnTo>
                    <a:lnTo>
                      <a:pt x="506" y="352"/>
                    </a:lnTo>
                    <a:lnTo>
                      <a:pt x="841" y="352"/>
                    </a:lnTo>
                    <a:lnTo>
                      <a:pt x="898" y="324"/>
                    </a:lnTo>
                    <a:lnTo>
                      <a:pt x="966" y="285"/>
                    </a:lnTo>
                    <a:lnTo>
                      <a:pt x="1030" y="244"/>
                    </a:lnTo>
                    <a:lnTo>
                      <a:pt x="1090" y="201"/>
                    </a:lnTo>
                    <a:lnTo>
                      <a:pt x="1143" y="156"/>
                    </a:lnTo>
                    <a:lnTo>
                      <a:pt x="1188" y="112"/>
                    </a:lnTo>
                    <a:lnTo>
                      <a:pt x="1239" y="49"/>
                    </a:lnTo>
                    <a:lnTo>
                      <a:pt x="1250" y="29"/>
                    </a:lnTo>
                    <a:lnTo>
                      <a:pt x="1258" y="10"/>
                    </a:lnTo>
                    <a:close/>
                  </a:path>
                </a:pathLst>
              </a:custGeom>
              <a:solidFill>
                <a:srgbClr val="C3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95" name="Group 1805">
              <a:extLst>
                <a:ext uri="{FF2B5EF4-FFF2-40B4-BE49-F238E27FC236}">
                  <a16:creationId xmlns="" xmlns:a16="http://schemas.microsoft.com/office/drawing/2014/main" id="{59BA6F33-185A-4787-9A05-1C903DCE31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950" y="0"/>
              <a:ext cx="604520" cy="495300"/>
              <a:chOff x="1486" y="920"/>
              <a:chExt cx="952" cy="780"/>
            </a:xfrm>
          </p:grpSpPr>
          <p:sp>
            <p:nvSpPr>
              <p:cNvPr id="102" name="Freeform 1807">
                <a:extLst>
                  <a:ext uri="{FF2B5EF4-FFF2-40B4-BE49-F238E27FC236}">
                    <a16:creationId xmlns="" xmlns:a16="http://schemas.microsoft.com/office/drawing/2014/main" id="{7E105393-173D-47E9-B3E9-2AAA9666E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" y="920"/>
                <a:ext cx="952" cy="780"/>
              </a:xfrm>
              <a:custGeom>
                <a:avLst/>
                <a:gdLst>
                  <a:gd name="T0" fmla="+- 0 2366 1486"/>
                  <a:gd name="T1" fmla="*/ T0 w 952"/>
                  <a:gd name="T2" fmla="+- 0 980 920"/>
                  <a:gd name="T3" fmla="*/ 980 h 780"/>
                  <a:gd name="T4" fmla="+- 0 1984 1486"/>
                  <a:gd name="T5" fmla="*/ T4 w 952"/>
                  <a:gd name="T6" fmla="+- 0 980 920"/>
                  <a:gd name="T7" fmla="*/ 980 h 780"/>
                  <a:gd name="T8" fmla="+- 0 2011 1486"/>
                  <a:gd name="T9" fmla="*/ T8 w 952"/>
                  <a:gd name="T10" fmla="+- 0 980 920"/>
                  <a:gd name="T11" fmla="*/ 980 h 780"/>
                  <a:gd name="T12" fmla="+- 0 2037 1486"/>
                  <a:gd name="T13" fmla="*/ T12 w 952"/>
                  <a:gd name="T14" fmla="+- 0 981 920"/>
                  <a:gd name="T15" fmla="*/ 981 h 780"/>
                  <a:gd name="T16" fmla="+- 0 2105 1486"/>
                  <a:gd name="T17" fmla="*/ T16 w 952"/>
                  <a:gd name="T18" fmla="+- 0 990 920"/>
                  <a:gd name="T19" fmla="*/ 990 h 780"/>
                  <a:gd name="T20" fmla="+- 0 2178 1486"/>
                  <a:gd name="T21" fmla="*/ T20 w 952"/>
                  <a:gd name="T22" fmla="+- 0 1011 920"/>
                  <a:gd name="T23" fmla="*/ 1011 h 780"/>
                  <a:gd name="T24" fmla="+- 0 2235 1486"/>
                  <a:gd name="T25" fmla="*/ T24 w 952"/>
                  <a:gd name="T26" fmla="+- 0 1042 920"/>
                  <a:gd name="T27" fmla="*/ 1042 h 780"/>
                  <a:gd name="T28" fmla="+- 0 2293 1486"/>
                  <a:gd name="T29" fmla="*/ T28 w 952"/>
                  <a:gd name="T30" fmla="+- 0 1105 920"/>
                  <a:gd name="T31" fmla="*/ 1105 h 780"/>
                  <a:gd name="T32" fmla="+- 0 2315 1486"/>
                  <a:gd name="T33" fmla="*/ T32 w 952"/>
                  <a:gd name="T34" fmla="+- 0 1185 920"/>
                  <a:gd name="T35" fmla="*/ 1185 h 780"/>
                  <a:gd name="T36" fmla="+- 0 2314 1486"/>
                  <a:gd name="T37" fmla="*/ T36 w 952"/>
                  <a:gd name="T38" fmla="+- 0 1215 920"/>
                  <a:gd name="T39" fmla="*/ 1215 h 780"/>
                  <a:gd name="T40" fmla="+- 0 2300 1486"/>
                  <a:gd name="T41" fmla="*/ T40 w 952"/>
                  <a:gd name="T42" fmla="+- 0 1279 920"/>
                  <a:gd name="T43" fmla="*/ 1279 h 780"/>
                  <a:gd name="T44" fmla="+- 0 2270 1486"/>
                  <a:gd name="T45" fmla="*/ T44 w 952"/>
                  <a:gd name="T46" fmla="+- 0 1348 920"/>
                  <a:gd name="T47" fmla="*/ 1348 h 780"/>
                  <a:gd name="T48" fmla="+- 0 2224 1486"/>
                  <a:gd name="T49" fmla="*/ T48 w 952"/>
                  <a:gd name="T50" fmla="+- 0 1419 920"/>
                  <a:gd name="T51" fmla="*/ 1419 h 780"/>
                  <a:gd name="T52" fmla="+- 0 2160 1486"/>
                  <a:gd name="T53" fmla="*/ T52 w 952"/>
                  <a:gd name="T54" fmla="+- 0 1494 920"/>
                  <a:gd name="T55" fmla="*/ 1494 h 780"/>
                  <a:gd name="T56" fmla="+- 0 2104 1486"/>
                  <a:gd name="T57" fmla="*/ T56 w 952"/>
                  <a:gd name="T58" fmla="+- 0 1548 920"/>
                  <a:gd name="T59" fmla="*/ 1548 h 780"/>
                  <a:gd name="T60" fmla="+- 0 2042 1486"/>
                  <a:gd name="T61" fmla="*/ T60 w 952"/>
                  <a:gd name="T62" fmla="+- 0 1598 920"/>
                  <a:gd name="T63" fmla="*/ 1598 h 780"/>
                  <a:gd name="T64" fmla="+- 0 1994 1486"/>
                  <a:gd name="T65" fmla="*/ T64 w 952"/>
                  <a:gd name="T66" fmla="+- 0 1634 920"/>
                  <a:gd name="T67" fmla="*/ 1634 h 780"/>
                  <a:gd name="T68" fmla="+- 0 1943 1486"/>
                  <a:gd name="T69" fmla="*/ T68 w 952"/>
                  <a:gd name="T70" fmla="+- 0 1668 920"/>
                  <a:gd name="T71" fmla="*/ 1668 h 780"/>
                  <a:gd name="T72" fmla="+- 0 1890 1486"/>
                  <a:gd name="T73" fmla="*/ T72 w 952"/>
                  <a:gd name="T74" fmla="+- 0 1700 920"/>
                  <a:gd name="T75" fmla="*/ 1700 h 780"/>
                  <a:gd name="T76" fmla="+- 0 1913 1486"/>
                  <a:gd name="T77" fmla="*/ T76 w 952"/>
                  <a:gd name="T78" fmla="+- 0 1689 920"/>
                  <a:gd name="T79" fmla="*/ 1689 h 780"/>
                  <a:gd name="T80" fmla="+- 0 1978 1486"/>
                  <a:gd name="T81" fmla="*/ T80 w 952"/>
                  <a:gd name="T82" fmla="+- 0 1655 920"/>
                  <a:gd name="T83" fmla="*/ 1655 h 780"/>
                  <a:gd name="T84" fmla="+- 0 2041 1486"/>
                  <a:gd name="T85" fmla="*/ T84 w 952"/>
                  <a:gd name="T86" fmla="+- 0 1619 920"/>
                  <a:gd name="T87" fmla="*/ 1619 h 780"/>
                  <a:gd name="T88" fmla="+- 0 2101 1486"/>
                  <a:gd name="T89" fmla="*/ T88 w 952"/>
                  <a:gd name="T90" fmla="+- 0 1580 920"/>
                  <a:gd name="T91" fmla="*/ 1580 h 780"/>
                  <a:gd name="T92" fmla="+- 0 2159 1486"/>
                  <a:gd name="T93" fmla="*/ T92 w 952"/>
                  <a:gd name="T94" fmla="+- 0 1538 920"/>
                  <a:gd name="T95" fmla="*/ 1538 h 780"/>
                  <a:gd name="T96" fmla="+- 0 2213 1486"/>
                  <a:gd name="T97" fmla="*/ T96 w 952"/>
                  <a:gd name="T98" fmla="+- 0 1494 920"/>
                  <a:gd name="T99" fmla="*/ 1494 h 780"/>
                  <a:gd name="T100" fmla="+- 0 2264 1486"/>
                  <a:gd name="T101" fmla="*/ T100 w 952"/>
                  <a:gd name="T102" fmla="+- 0 1447 920"/>
                  <a:gd name="T103" fmla="*/ 1447 h 780"/>
                  <a:gd name="T104" fmla="+- 0 2314 1486"/>
                  <a:gd name="T105" fmla="*/ T104 w 952"/>
                  <a:gd name="T106" fmla="+- 0 1393 920"/>
                  <a:gd name="T107" fmla="*/ 1393 h 780"/>
                  <a:gd name="T108" fmla="+- 0 2369 1486"/>
                  <a:gd name="T109" fmla="*/ T108 w 952"/>
                  <a:gd name="T110" fmla="+- 0 1320 920"/>
                  <a:gd name="T111" fmla="*/ 1320 h 780"/>
                  <a:gd name="T112" fmla="+- 0 2408 1486"/>
                  <a:gd name="T113" fmla="*/ T112 w 952"/>
                  <a:gd name="T114" fmla="+- 0 1249 920"/>
                  <a:gd name="T115" fmla="*/ 1249 h 780"/>
                  <a:gd name="T116" fmla="+- 0 2431 1486"/>
                  <a:gd name="T117" fmla="*/ T116 w 952"/>
                  <a:gd name="T118" fmla="+- 0 1181 920"/>
                  <a:gd name="T119" fmla="*/ 1181 h 780"/>
                  <a:gd name="T120" fmla="+- 0 2438 1486"/>
                  <a:gd name="T121" fmla="*/ T120 w 952"/>
                  <a:gd name="T122" fmla="+- 0 1119 920"/>
                  <a:gd name="T123" fmla="*/ 1119 h 780"/>
                  <a:gd name="T124" fmla="+- 0 2435 1486"/>
                  <a:gd name="T125" fmla="*/ T124 w 952"/>
                  <a:gd name="T126" fmla="+- 0 1090 920"/>
                  <a:gd name="T127" fmla="*/ 1090 h 780"/>
                  <a:gd name="T128" fmla="+- 0 2428 1486"/>
                  <a:gd name="T129" fmla="*/ T128 w 952"/>
                  <a:gd name="T130" fmla="+- 0 1063 920"/>
                  <a:gd name="T131" fmla="*/ 1063 h 780"/>
                  <a:gd name="T132" fmla="+- 0 2417 1486"/>
                  <a:gd name="T133" fmla="*/ T132 w 952"/>
                  <a:gd name="T134" fmla="+- 0 1038 920"/>
                  <a:gd name="T135" fmla="*/ 1038 h 780"/>
                  <a:gd name="T136" fmla="+- 0 2402 1486"/>
                  <a:gd name="T137" fmla="*/ T136 w 952"/>
                  <a:gd name="T138" fmla="+- 0 1015 920"/>
                  <a:gd name="T139" fmla="*/ 1015 h 780"/>
                  <a:gd name="T140" fmla="+- 0 2383 1486"/>
                  <a:gd name="T141" fmla="*/ T140 w 952"/>
                  <a:gd name="T142" fmla="+- 0 993 920"/>
                  <a:gd name="T143" fmla="*/ 993 h 780"/>
                  <a:gd name="T144" fmla="+- 0 2366 1486"/>
                  <a:gd name="T145" fmla="*/ T144 w 952"/>
                  <a:gd name="T146" fmla="+- 0 980 920"/>
                  <a:gd name="T147" fmla="*/ 980 h 7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952" h="780">
                    <a:moveTo>
                      <a:pt x="880" y="60"/>
                    </a:moveTo>
                    <a:lnTo>
                      <a:pt x="498" y="60"/>
                    </a:lnTo>
                    <a:lnTo>
                      <a:pt x="525" y="60"/>
                    </a:lnTo>
                    <a:lnTo>
                      <a:pt x="551" y="61"/>
                    </a:lnTo>
                    <a:lnTo>
                      <a:pt x="619" y="70"/>
                    </a:lnTo>
                    <a:lnTo>
                      <a:pt x="692" y="91"/>
                    </a:lnTo>
                    <a:lnTo>
                      <a:pt x="749" y="122"/>
                    </a:lnTo>
                    <a:lnTo>
                      <a:pt x="807" y="185"/>
                    </a:lnTo>
                    <a:lnTo>
                      <a:pt x="829" y="265"/>
                    </a:lnTo>
                    <a:lnTo>
                      <a:pt x="828" y="295"/>
                    </a:lnTo>
                    <a:lnTo>
                      <a:pt x="814" y="359"/>
                    </a:lnTo>
                    <a:lnTo>
                      <a:pt x="784" y="428"/>
                    </a:lnTo>
                    <a:lnTo>
                      <a:pt x="738" y="499"/>
                    </a:lnTo>
                    <a:lnTo>
                      <a:pt x="674" y="574"/>
                    </a:lnTo>
                    <a:lnTo>
                      <a:pt x="618" y="628"/>
                    </a:lnTo>
                    <a:lnTo>
                      <a:pt x="556" y="678"/>
                    </a:lnTo>
                    <a:lnTo>
                      <a:pt x="508" y="714"/>
                    </a:lnTo>
                    <a:lnTo>
                      <a:pt x="457" y="748"/>
                    </a:lnTo>
                    <a:lnTo>
                      <a:pt x="404" y="780"/>
                    </a:lnTo>
                    <a:lnTo>
                      <a:pt x="427" y="769"/>
                    </a:lnTo>
                    <a:lnTo>
                      <a:pt x="492" y="735"/>
                    </a:lnTo>
                    <a:lnTo>
                      <a:pt x="555" y="699"/>
                    </a:lnTo>
                    <a:lnTo>
                      <a:pt x="615" y="660"/>
                    </a:lnTo>
                    <a:lnTo>
                      <a:pt x="673" y="618"/>
                    </a:lnTo>
                    <a:lnTo>
                      <a:pt x="727" y="574"/>
                    </a:lnTo>
                    <a:lnTo>
                      <a:pt x="778" y="527"/>
                    </a:lnTo>
                    <a:lnTo>
                      <a:pt x="828" y="473"/>
                    </a:lnTo>
                    <a:lnTo>
                      <a:pt x="883" y="400"/>
                    </a:lnTo>
                    <a:lnTo>
                      <a:pt x="922" y="329"/>
                    </a:lnTo>
                    <a:lnTo>
                      <a:pt x="945" y="261"/>
                    </a:lnTo>
                    <a:lnTo>
                      <a:pt x="952" y="199"/>
                    </a:lnTo>
                    <a:lnTo>
                      <a:pt x="949" y="170"/>
                    </a:lnTo>
                    <a:lnTo>
                      <a:pt x="942" y="143"/>
                    </a:lnTo>
                    <a:lnTo>
                      <a:pt x="931" y="118"/>
                    </a:lnTo>
                    <a:lnTo>
                      <a:pt x="916" y="95"/>
                    </a:lnTo>
                    <a:lnTo>
                      <a:pt x="897" y="73"/>
                    </a:lnTo>
                    <a:lnTo>
                      <a:pt x="880" y="60"/>
                    </a:lnTo>
                    <a:close/>
                  </a:path>
                </a:pathLst>
              </a:custGeom>
              <a:solidFill>
                <a:srgbClr val="C3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dirty="0"/>
              </a:p>
            </p:txBody>
          </p:sp>
          <p:sp>
            <p:nvSpPr>
              <p:cNvPr id="103" name="Freeform 1806">
                <a:extLst>
                  <a:ext uri="{FF2B5EF4-FFF2-40B4-BE49-F238E27FC236}">
                    <a16:creationId xmlns="" xmlns:a16="http://schemas.microsoft.com/office/drawing/2014/main" id="{5EB35A5E-2ED9-4380-BB23-7E281D414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" y="920"/>
                <a:ext cx="952" cy="780"/>
              </a:xfrm>
              <a:custGeom>
                <a:avLst/>
                <a:gdLst>
                  <a:gd name="T0" fmla="+- 0 2118 1486"/>
                  <a:gd name="T1" fmla="*/ T0 w 952"/>
                  <a:gd name="T2" fmla="+- 0 920 920"/>
                  <a:gd name="T3" fmla="*/ 920 h 780"/>
                  <a:gd name="T4" fmla="+- 0 2052 1486"/>
                  <a:gd name="T5" fmla="*/ T4 w 952"/>
                  <a:gd name="T6" fmla="+- 0 923 920"/>
                  <a:gd name="T7" fmla="*/ 923 h 780"/>
                  <a:gd name="T8" fmla="+- 0 1984 1486"/>
                  <a:gd name="T9" fmla="*/ T8 w 952"/>
                  <a:gd name="T10" fmla="+- 0 931 920"/>
                  <a:gd name="T11" fmla="*/ 931 h 780"/>
                  <a:gd name="T12" fmla="+- 0 1914 1486"/>
                  <a:gd name="T13" fmla="*/ T12 w 952"/>
                  <a:gd name="T14" fmla="+- 0 944 920"/>
                  <a:gd name="T15" fmla="*/ 944 h 780"/>
                  <a:gd name="T16" fmla="+- 0 1842 1486"/>
                  <a:gd name="T17" fmla="*/ T16 w 952"/>
                  <a:gd name="T18" fmla="+- 0 961 920"/>
                  <a:gd name="T19" fmla="*/ 961 h 780"/>
                  <a:gd name="T20" fmla="+- 0 1770 1486"/>
                  <a:gd name="T21" fmla="*/ T20 w 952"/>
                  <a:gd name="T22" fmla="+- 0 982 920"/>
                  <a:gd name="T23" fmla="*/ 982 h 780"/>
                  <a:gd name="T24" fmla="+- 0 1697 1486"/>
                  <a:gd name="T25" fmla="*/ T24 w 952"/>
                  <a:gd name="T26" fmla="+- 0 1007 920"/>
                  <a:gd name="T27" fmla="*/ 1007 h 780"/>
                  <a:gd name="T28" fmla="+- 0 1625 1486"/>
                  <a:gd name="T29" fmla="*/ T28 w 952"/>
                  <a:gd name="T30" fmla="+- 0 1037 920"/>
                  <a:gd name="T31" fmla="*/ 1037 h 780"/>
                  <a:gd name="T32" fmla="+- 0 1555 1486"/>
                  <a:gd name="T33" fmla="*/ T32 w 952"/>
                  <a:gd name="T34" fmla="+- 0 1070 920"/>
                  <a:gd name="T35" fmla="*/ 1070 h 780"/>
                  <a:gd name="T36" fmla="+- 0 1486 1486"/>
                  <a:gd name="T37" fmla="*/ T36 w 952"/>
                  <a:gd name="T38" fmla="+- 0 1107 920"/>
                  <a:gd name="T39" fmla="*/ 1107 h 780"/>
                  <a:gd name="T40" fmla="+- 0 1516 1486"/>
                  <a:gd name="T41" fmla="*/ T40 w 952"/>
                  <a:gd name="T42" fmla="+- 0 1094 920"/>
                  <a:gd name="T43" fmla="*/ 1094 h 780"/>
                  <a:gd name="T44" fmla="+- 0 1545 1486"/>
                  <a:gd name="T45" fmla="*/ T44 w 952"/>
                  <a:gd name="T46" fmla="+- 0 1081 920"/>
                  <a:gd name="T47" fmla="*/ 1081 h 780"/>
                  <a:gd name="T48" fmla="+- 0 1605 1486"/>
                  <a:gd name="T49" fmla="*/ T48 w 952"/>
                  <a:gd name="T50" fmla="+- 0 1057 920"/>
                  <a:gd name="T51" fmla="*/ 1057 h 780"/>
                  <a:gd name="T52" fmla="+- 0 1666 1486"/>
                  <a:gd name="T53" fmla="*/ T52 w 952"/>
                  <a:gd name="T54" fmla="+- 0 1037 920"/>
                  <a:gd name="T55" fmla="*/ 1037 h 780"/>
                  <a:gd name="T56" fmla="+- 0 1726 1486"/>
                  <a:gd name="T57" fmla="*/ T56 w 952"/>
                  <a:gd name="T58" fmla="+- 0 1019 920"/>
                  <a:gd name="T59" fmla="*/ 1019 h 780"/>
                  <a:gd name="T60" fmla="+- 0 1785 1486"/>
                  <a:gd name="T61" fmla="*/ T60 w 952"/>
                  <a:gd name="T62" fmla="+- 0 1004 920"/>
                  <a:gd name="T63" fmla="*/ 1004 h 780"/>
                  <a:gd name="T64" fmla="+- 0 1873 1486"/>
                  <a:gd name="T65" fmla="*/ T64 w 952"/>
                  <a:gd name="T66" fmla="+- 0 988 920"/>
                  <a:gd name="T67" fmla="*/ 988 h 780"/>
                  <a:gd name="T68" fmla="+- 0 1957 1486"/>
                  <a:gd name="T69" fmla="*/ T68 w 952"/>
                  <a:gd name="T70" fmla="+- 0 981 920"/>
                  <a:gd name="T71" fmla="*/ 981 h 780"/>
                  <a:gd name="T72" fmla="+- 0 1984 1486"/>
                  <a:gd name="T73" fmla="*/ T72 w 952"/>
                  <a:gd name="T74" fmla="+- 0 980 920"/>
                  <a:gd name="T75" fmla="*/ 980 h 780"/>
                  <a:gd name="T76" fmla="+- 0 2366 1486"/>
                  <a:gd name="T77" fmla="*/ T76 w 952"/>
                  <a:gd name="T78" fmla="+- 0 980 920"/>
                  <a:gd name="T79" fmla="*/ 980 h 780"/>
                  <a:gd name="T80" fmla="+- 0 2360 1486"/>
                  <a:gd name="T81" fmla="*/ T80 w 952"/>
                  <a:gd name="T82" fmla="+- 0 975 920"/>
                  <a:gd name="T83" fmla="*/ 975 h 780"/>
                  <a:gd name="T84" fmla="+- 0 2301 1486"/>
                  <a:gd name="T85" fmla="*/ T84 w 952"/>
                  <a:gd name="T86" fmla="+- 0 945 920"/>
                  <a:gd name="T87" fmla="*/ 945 h 780"/>
                  <a:gd name="T88" fmla="+- 0 2225 1486"/>
                  <a:gd name="T89" fmla="*/ T88 w 952"/>
                  <a:gd name="T90" fmla="+- 0 926 920"/>
                  <a:gd name="T91" fmla="*/ 926 h 780"/>
                  <a:gd name="T92" fmla="+- 0 2150 1486"/>
                  <a:gd name="T93" fmla="*/ T92 w 952"/>
                  <a:gd name="T94" fmla="+- 0 920 920"/>
                  <a:gd name="T95" fmla="*/ 920 h 780"/>
                  <a:gd name="T96" fmla="+- 0 2118 1486"/>
                  <a:gd name="T97" fmla="*/ T96 w 952"/>
                  <a:gd name="T98" fmla="+- 0 920 920"/>
                  <a:gd name="T99" fmla="*/ 920 h 7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952" h="780">
                    <a:moveTo>
                      <a:pt x="632" y="0"/>
                    </a:moveTo>
                    <a:lnTo>
                      <a:pt x="566" y="3"/>
                    </a:lnTo>
                    <a:lnTo>
                      <a:pt x="498" y="11"/>
                    </a:lnTo>
                    <a:lnTo>
                      <a:pt x="428" y="24"/>
                    </a:lnTo>
                    <a:lnTo>
                      <a:pt x="356" y="41"/>
                    </a:lnTo>
                    <a:lnTo>
                      <a:pt x="284" y="62"/>
                    </a:lnTo>
                    <a:lnTo>
                      <a:pt x="211" y="87"/>
                    </a:lnTo>
                    <a:lnTo>
                      <a:pt x="139" y="117"/>
                    </a:lnTo>
                    <a:lnTo>
                      <a:pt x="69" y="150"/>
                    </a:lnTo>
                    <a:lnTo>
                      <a:pt x="0" y="187"/>
                    </a:lnTo>
                    <a:lnTo>
                      <a:pt x="30" y="174"/>
                    </a:lnTo>
                    <a:lnTo>
                      <a:pt x="59" y="161"/>
                    </a:lnTo>
                    <a:lnTo>
                      <a:pt x="119" y="137"/>
                    </a:lnTo>
                    <a:lnTo>
                      <a:pt x="180" y="117"/>
                    </a:lnTo>
                    <a:lnTo>
                      <a:pt x="240" y="99"/>
                    </a:lnTo>
                    <a:lnTo>
                      <a:pt x="299" y="84"/>
                    </a:lnTo>
                    <a:lnTo>
                      <a:pt x="387" y="68"/>
                    </a:lnTo>
                    <a:lnTo>
                      <a:pt x="471" y="61"/>
                    </a:lnTo>
                    <a:lnTo>
                      <a:pt x="498" y="60"/>
                    </a:lnTo>
                    <a:lnTo>
                      <a:pt x="880" y="60"/>
                    </a:lnTo>
                    <a:lnTo>
                      <a:pt x="874" y="55"/>
                    </a:lnTo>
                    <a:lnTo>
                      <a:pt x="815" y="25"/>
                    </a:lnTo>
                    <a:lnTo>
                      <a:pt x="739" y="6"/>
                    </a:lnTo>
                    <a:lnTo>
                      <a:pt x="664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rgbClr val="C3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96" name="Group 1818">
              <a:extLst>
                <a:ext uri="{FF2B5EF4-FFF2-40B4-BE49-F238E27FC236}">
                  <a16:creationId xmlns="" xmlns:a16="http://schemas.microsoft.com/office/drawing/2014/main" id="{F846D0EF-80AE-4766-B48C-C744763B0C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5813" y="414338"/>
              <a:ext cx="156210" cy="242570"/>
              <a:chOff x="2153" y="1578"/>
              <a:chExt cx="246" cy="382"/>
            </a:xfrm>
          </p:grpSpPr>
          <p:sp>
            <p:nvSpPr>
              <p:cNvPr id="101" name="Freeform 1819">
                <a:extLst>
                  <a:ext uri="{FF2B5EF4-FFF2-40B4-BE49-F238E27FC236}">
                    <a16:creationId xmlns="" xmlns:a16="http://schemas.microsoft.com/office/drawing/2014/main" id="{D631E257-2E56-412D-85C3-BCE930E16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1578"/>
                <a:ext cx="246" cy="382"/>
              </a:xfrm>
              <a:custGeom>
                <a:avLst/>
                <a:gdLst>
                  <a:gd name="T0" fmla="+- 0 2267 2153"/>
                  <a:gd name="T1" fmla="*/ T0 w 246"/>
                  <a:gd name="T2" fmla="+- 0 1578 1578"/>
                  <a:gd name="T3" fmla="*/ 1578 h 382"/>
                  <a:gd name="T4" fmla="+- 0 2216 2153"/>
                  <a:gd name="T5" fmla="*/ T4 w 246"/>
                  <a:gd name="T6" fmla="+- 0 1633 1578"/>
                  <a:gd name="T7" fmla="*/ 1633 h 382"/>
                  <a:gd name="T8" fmla="+- 0 2170 2153"/>
                  <a:gd name="T9" fmla="*/ T8 w 246"/>
                  <a:gd name="T10" fmla="+- 0 1675 1578"/>
                  <a:gd name="T11" fmla="*/ 1675 h 382"/>
                  <a:gd name="T12" fmla="+- 0 2153 2153"/>
                  <a:gd name="T13" fmla="*/ T12 w 246"/>
                  <a:gd name="T14" fmla="+- 0 1688 1578"/>
                  <a:gd name="T15" fmla="*/ 1688 h 382"/>
                  <a:gd name="T16" fmla="+- 0 2155 2153"/>
                  <a:gd name="T17" fmla="*/ T16 w 246"/>
                  <a:gd name="T18" fmla="+- 0 1709 1578"/>
                  <a:gd name="T19" fmla="*/ 1709 h 382"/>
                  <a:gd name="T20" fmla="+- 0 2161 2153"/>
                  <a:gd name="T21" fmla="*/ T20 w 246"/>
                  <a:gd name="T22" fmla="+- 0 1769 1578"/>
                  <a:gd name="T23" fmla="*/ 1769 h 382"/>
                  <a:gd name="T24" fmla="+- 0 2169 2153"/>
                  <a:gd name="T25" fmla="*/ T24 w 246"/>
                  <a:gd name="T26" fmla="+- 0 1849 1578"/>
                  <a:gd name="T27" fmla="*/ 1849 h 382"/>
                  <a:gd name="T28" fmla="+- 0 2173 2153"/>
                  <a:gd name="T29" fmla="*/ T28 w 246"/>
                  <a:gd name="T30" fmla="+- 0 1928 1578"/>
                  <a:gd name="T31" fmla="*/ 1928 h 382"/>
                  <a:gd name="T32" fmla="+- 0 2173 2153"/>
                  <a:gd name="T33" fmla="*/ T32 w 246"/>
                  <a:gd name="T34" fmla="+- 0 1948 1578"/>
                  <a:gd name="T35" fmla="*/ 1948 h 382"/>
                  <a:gd name="T36" fmla="+- 0 2398 2153"/>
                  <a:gd name="T37" fmla="*/ T36 w 246"/>
                  <a:gd name="T38" fmla="+- 0 1960 1578"/>
                  <a:gd name="T39" fmla="*/ 1960 h 382"/>
                  <a:gd name="T40" fmla="+- 0 2393 2153"/>
                  <a:gd name="T41" fmla="*/ T40 w 246"/>
                  <a:gd name="T42" fmla="+- 0 1885 1578"/>
                  <a:gd name="T43" fmla="*/ 1885 h 382"/>
                  <a:gd name="T44" fmla="+- 0 2377 2153"/>
                  <a:gd name="T45" fmla="*/ T44 w 246"/>
                  <a:gd name="T46" fmla="+- 0 1808 1578"/>
                  <a:gd name="T47" fmla="*/ 1808 h 382"/>
                  <a:gd name="T48" fmla="+- 0 2358 2153"/>
                  <a:gd name="T49" fmla="*/ T48 w 246"/>
                  <a:gd name="T50" fmla="+- 0 1750 1578"/>
                  <a:gd name="T51" fmla="*/ 1750 h 382"/>
                  <a:gd name="T52" fmla="+- 0 2333 2153"/>
                  <a:gd name="T53" fmla="*/ T52 w 246"/>
                  <a:gd name="T54" fmla="+- 0 1692 1578"/>
                  <a:gd name="T55" fmla="*/ 1692 h 382"/>
                  <a:gd name="T56" fmla="+- 0 2303 2153"/>
                  <a:gd name="T57" fmla="*/ T56 w 246"/>
                  <a:gd name="T58" fmla="+- 0 1635 1578"/>
                  <a:gd name="T59" fmla="*/ 1635 h 382"/>
                  <a:gd name="T60" fmla="+- 0 2280 2153"/>
                  <a:gd name="T61" fmla="*/ T60 w 246"/>
                  <a:gd name="T62" fmla="+- 0 1597 1578"/>
                  <a:gd name="T63" fmla="*/ 1597 h 382"/>
                  <a:gd name="T64" fmla="+- 0 2267 2153"/>
                  <a:gd name="T65" fmla="*/ T64 w 246"/>
                  <a:gd name="T66" fmla="+- 0 1578 1578"/>
                  <a:gd name="T67" fmla="*/ 1578 h 3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246" h="382">
                    <a:moveTo>
                      <a:pt x="114" y="0"/>
                    </a:moveTo>
                    <a:lnTo>
                      <a:pt x="63" y="55"/>
                    </a:lnTo>
                    <a:lnTo>
                      <a:pt x="17" y="97"/>
                    </a:lnTo>
                    <a:lnTo>
                      <a:pt x="0" y="110"/>
                    </a:lnTo>
                    <a:lnTo>
                      <a:pt x="2" y="131"/>
                    </a:lnTo>
                    <a:lnTo>
                      <a:pt x="8" y="191"/>
                    </a:lnTo>
                    <a:lnTo>
                      <a:pt x="16" y="271"/>
                    </a:lnTo>
                    <a:lnTo>
                      <a:pt x="20" y="350"/>
                    </a:lnTo>
                    <a:lnTo>
                      <a:pt x="20" y="370"/>
                    </a:lnTo>
                    <a:lnTo>
                      <a:pt x="245" y="382"/>
                    </a:lnTo>
                    <a:lnTo>
                      <a:pt x="240" y="307"/>
                    </a:lnTo>
                    <a:lnTo>
                      <a:pt x="224" y="230"/>
                    </a:lnTo>
                    <a:lnTo>
                      <a:pt x="205" y="172"/>
                    </a:lnTo>
                    <a:lnTo>
                      <a:pt x="180" y="114"/>
                    </a:lnTo>
                    <a:lnTo>
                      <a:pt x="150" y="57"/>
                    </a:lnTo>
                    <a:lnTo>
                      <a:pt x="127" y="1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243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97" name="Group 1811">
              <a:extLst>
                <a:ext uri="{FF2B5EF4-FFF2-40B4-BE49-F238E27FC236}">
                  <a16:creationId xmlns="" xmlns:a16="http://schemas.microsoft.com/office/drawing/2014/main" id="{AFD94F70-7390-4313-B453-DAF40FE068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" y="619125"/>
              <a:ext cx="143510" cy="38100"/>
              <a:chOff x="1578" y="1900"/>
              <a:chExt cx="226" cy="60"/>
            </a:xfrm>
          </p:grpSpPr>
          <p:sp>
            <p:nvSpPr>
              <p:cNvPr id="100" name="Freeform 1812">
                <a:extLst>
                  <a:ext uri="{FF2B5EF4-FFF2-40B4-BE49-F238E27FC236}">
                    <a16:creationId xmlns="" xmlns:a16="http://schemas.microsoft.com/office/drawing/2014/main" id="{DB04FBF2-94E6-4BFF-9CE5-F900642EE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1900"/>
                <a:ext cx="226" cy="60"/>
              </a:xfrm>
              <a:custGeom>
                <a:avLst/>
                <a:gdLst>
                  <a:gd name="T0" fmla="+- 0 1799 1578"/>
                  <a:gd name="T1" fmla="*/ T0 w 226"/>
                  <a:gd name="T2" fmla="+- 0 1900 1900"/>
                  <a:gd name="T3" fmla="*/ 1900 h 60"/>
                  <a:gd name="T4" fmla="+- 0 1677 1578"/>
                  <a:gd name="T5" fmla="*/ T4 w 226"/>
                  <a:gd name="T6" fmla="+- 0 1925 1900"/>
                  <a:gd name="T7" fmla="*/ 1925 h 60"/>
                  <a:gd name="T8" fmla="+- 0 1601 1578"/>
                  <a:gd name="T9" fmla="*/ T8 w 226"/>
                  <a:gd name="T10" fmla="+- 0 1939 1900"/>
                  <a:gd name="T11" fmla="*/ 1939 h 60"/>
                  <a:gd name="T12" fmla="+- 0 1583 1578"/>
                  <a:gd name="T13" fmla="*/ T12 w 226"/>
                  <a:gd name="T14" fmla="+- 0 1941 1900"/>
                  <a:gd name="T15" fmla="*/ 1941 h 60"/>
                  <a:gd name="T16" fmla="+- 0 1578 1578"/>
                  <a:gd name="T17" fmla="*/ T16 w 226"/>
                  <a:gd name="T18" fmla="+- 0 1948 1900"/>
                  <a:gd name="T19" fmla="*/ 1948 h 60"/>
                  <a:gd name="T20" fmla="+- 0 1578 1578"/>
                  <a:gd name="T21" fmla="*/ T20 w 226"/>
                  <a:gd name="T22" fmla="+- 0 1954 1900"/>
                  <a:gd name="T23" fmla="*/ 1954 h 60"/>
                  <a:gd name="T24" fmla="+- 0 1578 1578"/>
                  <a:gd name="T25" fmla="*/ T24 w 226"/>
                  <a:gd name="T26" fmla="+- 0 1960 1900"/>
                  <a:gd name="T27" fmla="*/ 1960 h 60"/>
                  <a:gd name="T28" fmla="+- 0 1803 1578"/>
                  <a:gd name="T29" fmla="*/ T28 w 226"/>
                  <a:gd name="T30" fmla="+- 0 1960 1900"/>
                  <a:gd name="T31" fmla="*/ 1960 h 60"/>
                  <a:gd name="T32" fmla="+- 0 1802 1578"/>
                  <a:gd name="T33" fmla="*/ T32 w 226"/>
                  <a:gd name="T34" fmla="+- 0 1940 1900"/>
                  <a:gd name="T35" fmla="*/ 1940 h 60"/>
                  <a:gd name="T36" fmla="+- 0 1801 1578"/>
                  <a:gd name="T37" fmla="*/ T36 w 226"/>
                  <a:gd name="T38" fmla="+- 0 1920 1900"/>
                  <a:gd name="T39" fmla="*/ 1920 h 60"/>
                  <a:gd name="T40" fmla="+- 0 1799 1578"/>
                  <a:gd name="T41" fmla="*/ T40 w 226"/>
                  <a:gd name="T42" fmla="+- 0 1900 1900"/>
                  <a:gd name="T43" fmla="*/ 1900 h 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26" h="60">
                    <a:moveTo>
                      <a:pt x="221" y="0"/>
                    </a:moveTo>
                    <a:lnTo>
                      <a:pt x="99" y="25"/>
                    </a:lnTo>
                    <a:lnTo>
                      <a:pt x="23" y="39"/>
                    </a:lnTo>
                    <a:lnTo>
                      <a:pt x="5" y="41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225" y="60"/>
                    </a:lnTo>
                    <a:lnTo>
                      <a:pt x="224" y="40"/>
                    </a:lnTo>
                    <a:lnTo>
                      <a:pt x="223" y="2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243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98" name="Group 1820">
              <a:extLst>
                <a:ext uri="{FF2B5EF4-FFF2-40B4-BE49-F238E27FC236}">
                  <a16:creationId xmlns="" xmlns:a16="http://schemas.microsoft.com/office/drawing/2014/main" id="{FCA4C6B0-7401-4E51-B5D8-D3BF5DB112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533400"/>
              <a:ext cx="143510" cy="125095"/>
              <a:chOff x="1876" y="1764"/>
              <a:chExt cx="226" cy="197"/>
            </a:xfrm>
          </p:grpSpPr>
          <p:sp>
            <p:nvSpPr>
              <p:cNvPr id="99" name="Freeform 1821">
                <a:extLst>
                  <a:ext uri="{FF2B5EF4-FFF2-40B4-BE49-F238E27FC236}">
                    <a16:creationId xmlns="" xmlns:a16="http://schemas.microsoft.com/office/drawing/2014/main" id="{DBE7E4FC-AD92-4678-8FF6-D91367196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" y="1764"/>
                <a:ext cx="226" cy="197"/>
              </a:xfrm>
              <a:custGeom>
                <a:avLst/>
                <a:gdLst>
                  <a:gd name="T0" fmla="+- 0 2065 1876"/>
                  <a:gd name="T1" fmla="*/ T0 w 226"/>
                  <a:gd name="T2" fmla="+- 0 1764 1764"/>
                  <a:gd name="T3" fmla="*/ 1764 h 197"/>
                  <a:gd name="T4" fmla="+- 0 1977 1876"/>
                  <a:gd name="T5" fmla="*/ T4 w 226"/>
                  <a:gd name="T6" fmla="+- 0 1810 1764"/>
                  <a:gd name="T7" fmla="*/ 1810 h 197"/>
                  <a:gd name="T8" fmla="+- 0 1923 1876"/>
                  <a:gd name="T9" fmla="*/ T8 w 226"/>
                  <a:gd name="T10" fmla="+- 0 1837 1764"/>
                  <a:gd name="T11" fmla="*/ 1837 h 197"/>
                  <a:gd name="T12" fmla="+- 0 1887 1876"/>
                  <a:gd name="T13" fmla="*/ T12 w 226"/>
                  <a:gd name="T14" fmla="+- 0 1855 1764"/>
                  <a:gd name="T15" fmla="*/ 1855 h 197"/>
                  <a:gd name="T16" fmla="+- 0 1881 1876"/>
                  <a:gd name="T17" fmla="*/ T16 w 226"/>
                  <a:gd name="T18" fmla="+- 0 1876 1764"/>
                  <a:gd name="T19" fmla="*/ 1876 h 197"/>
                  <a:gd name="T20" fmla="+- 0 1878 1876"/>
                  <a:gd name="T21" fmla="*/ T20 w 226"/>
                  <a:gd name="T22" fmla="+- 0 1897 1764"/>
                  <a:gd name="T23" fmla="*/ 1897 h 197"/>
                  <a:gd name="T24" fmla="+- 0 1876 1876"/>
                  <a:gd name="T25" fmla="*/ T24 w 226"/>
                  <a:gd name="T26" fmla="+- 0 1916 1764"/>
                  <a:gd name="T27" fmla="*/ 1916 h 197"/>
                  <a:gd name="T28" fmla="+- 0 1876 1876"/>
                  <a:gd name="T29" fmla="*/ T28 w 226"/>
                  <a:gd name="T30" fmla="+- 0 1935 1764"/>
                  <a:gd name="T31" fmla="*/ 1935 h 197"/>
                  <a:gd name="T32" fmla="+- 0 1876 1876"/>
                  <a:gd name="T33" fmla="*/ T32 w 226"/>
                  <a:gd name="T34" fmla="+- 0 1960 1764"/>
                  <a:gd name="T35" fmla="*/ 1960 h 197"/>
                  <a:gd name="T36" fmla="+- 0 2101 1876"/>
                  <a:gd name="T37" fmla="*/ T36 w 226"/>
                  <a:gd name="T38" fmla="+- 0 1960 1764"/>
                  <a:gd name="T39" fmla="*/ 1960 h 197"/>
                  <a:gd name="T40" fmla="+- 0 2100 1876"/>
                  <a:gd name="T41" fmla="*/ T40 w 226"/>
                  <a:gd name="T42" fmla="+- 0 1941 1764"/>
                  <a:gd name="T43" fmla="*/ 1941 h 197"/>
                  <a:gd name="T44" fmla="+- 0 2092 1876"/>
                  <a:gd name="T45" fmla="*/ T44 w 226"/>
                  <a:gd name="T46" fmla="+- 0 1863 1764"/>
                  <a:gd name="T47" fmla="*/ 1863 h 197"/>
                  <a:gd name="T48" fmla="+- 0 2078 1876"/>
                  <a:gd name="T49" fmla="*/ T48 w 226"/>
                  <a:gd name="T50" fmla="+- 0 1803 1764"/>
                  <a:gd name="T51" fmla="*/ 1803 h 197"/>
                  <a:gd name="T52" fmla="+- 0 2072 1876"/>
                  <a:gd name="T53" fmla="*/ T52 w 226"/>
                  <a:gd name="T54" fmla="+- 0 1784 1764"/>
                  <a:gd name="T55" fmla="*/ 1784 h 197"/>
                  <a:gd name="T56" fmla="+- 0 2065 1876"/>
                  <a:gd name="T57" fmla="*/ T56 w 226"/>
                  <a:gd name="T58" fmla="+- 0 1764 1764"/>
                  <a:gd name="T59" fmla="*/ 1764 h 1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226" h="197">
                    <a:moveTo>
                      <a:pt x="189" y="0"/>
                    </a:moveTo>
                    <a:lnTo>
                      <a:pt x="101" y="46"/>
                    </a:lnTo>
                    <a:lnTo>
                      <a:pt x="47" y="73"/>
                    </a:lnTo>
                    <a:lnTo>
                      <a:pt x="11" y="91"/>
                    </a:lnTo>
                    <a:lnTo>
                      <a:pt x="5" y="112"/>
                    </a:lnTo>
                    <a:lnTo>
                      <a:pt x="2" y="133"/>
                    </a:lnTo>
                    <a:lnTo>
                      <a:pt x="0" y="152"/>
                    </a:lnTo>
                    <a:lnTo>
                      <a:pt x="0" y="171"/>
                    </a:lnTo>
                    <a:lnTo>
                      <a:pt x="0" y="196"/>
                    </a:lnTo>
                    <a:lnTo>
                      <a:pt x="225" y="196"/>
                    </a:lnTo>
                    <a:lnTo>
                      <a:pt x="224" y="177"/>
                    </a:lnTo>
                    <a:lnTo>
                      <a:pt x="216" y="99"/>
                    </a:lnTo>
                    <a:lnTo>
                      <a:pt x="202" y="39"/>
                    </a:lnTo>
                    <a:lnTo>
                      <a:pt x="196" y="20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43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111" name="Text Box 12">
            <a:extLst>
              <a:ext uri="{FF2B5EF4-FFF2-40B4-BE49-F238E27FC236}">
                <a16:creationId xmlns="" xmlns:a16="http://schemas.microsoft.com/office/drawing/2014/main" id="{26E4446B-CA93-4ED1-B158-77D37289C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7422" y="668337"/>
            <a:ext cx="1790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 Narrow" pitchFamily="34" charset="0"/>
              </a:rPr>
              <a:t>Ассоциация </a:t>
            </a:r>
          </a:p>
          <a:p>
            <a:r>
              <a:rPr lang="ru-RU" sz="1200" dirty="0">
                <a:solidFill>
                  <a:srgbClr val="002060"/>
                </a:solidFill>
                <a:latin typeface="Arial Narrow" pitchFamily="34" charset="0"/>
              </a:rPr>
              <a:t>«Гидроэнергетика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383503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66" r:id="rId2"/>
    <p:sldLayoutId id="21474838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43B4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719138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76">
          <p15:clr>
            <a:srgbClr val="F26B43"/>
          </p15:clr>
        </p15:guide>
        <p15:guide id="2" orient="horz" pos="4052">
          <p15:clr>
            <a:srgbClr val="F26B43"/>
          </p15:clr>
        </p15:guide>
        <p15:guide id="3" pos="276">
          <p15:clr>
            <a:srgbClr val="F26B43"/>
          </p15:clr>
        </p15:guide>
        <p15:guide id="4" pos="7401">
          <p15:clr>
            <a:srgbClr val="F26B43"/>
          </p15:clr>
        </p15:guide>
        <p15:guide id="5" orient="horz" pos="808">
          <p15:clr>
            <a:srgbClr val="F26B43"/>
          </p15:clr>
        </p15:guide>
        <p15:guide id="6" orient="horz" pos="550">
          <p15:clr>
            <a:srgbClr val="F26B43"/>
          </p15:clr>
        </p15:guide>
        <p15:guide id="7" orient="horz" pos="39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>
            <a:extLst>
              <a:ext uri="{FF2B5EF4-FFF2-40B4-BE49-F238E27FC236}">
                <a16:creationId xmlns="" xmlns:a16="http://schemas.microsoft.com/office/drawing/2014/main" id="{29354FBF-EFFD-4B65-AD49-8B5B3CBD958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-1000"/>
          </a:blip>
          <a:stretch>
            <a:fillRect/>
          </a:stretch>
        </p:blipFill>
        <p:spPr>
          <a:xfrm>
            <a:off x="4947440" y="4178728"/>
            <a:ext cx="1311120" cy="1853863"/>
          </a:xfrm>
          <a:prstGeom prst="rect">
            <a:avLst/>
          </a:prstGeom>
          <a:effectLst>
            <a:glow>
              <a:schemeClr val="accent1"/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Picture 39">
            <a:extLst>
              <a:ext uri="{FF2B5EF4-FFF2-40B4-BE49-F238E27FC236}">
                <a16:creationId xmlns="" xmlns:a16="http://schemas.microsoft.com/office/drawing/2014/main" id="{4777B7BD-EB21-482C-9CB3-3F611A9EF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855" y="4167965"/>
            <a:ext cx="1377492" cy="1856915"/>
          </a:xfrm>
          <a:prstGeom prst="rect">
            <a:avLst/>
          </a:prstGeom>
          <a:effectLst>
            <a:glow>
              <a:schemeClr val="accent1"/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047EDA-042E-4EFE-B544-2FE1FEBFC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520" y="1810844"/>
            <a:ext cx="10709942" cy="2029635"/>
          </a:xfrm>
        </p:spPr>
        <p:txBody>
          <a:bodyPr>
            <a:noAutofit/>
          </a:bodyPr>
          <a:lstStyle/>
          <a:p>
            <a:r>
              <a:rPr lang="ru-RU" sz="3600" b="1" dirty="0"/>
              <a:t>Вопросы охраны окружающей среды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 </a:t>
            </a:r>
            <a:r>
              <a:rPr lang="ru-RU" sz="3600" b="1" dirty="0"/>
              <a:t>Системе (методике) оценки гидроэнергетических объектов критериям устойчивого развития</a:t>
            </a:r>
            <a:endParaRPr lang="en-US" sz="36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CDB50B6-3AE7-4175-BF04-AE4C3E462424}"/>
              </a:ext>
            </a:extLst>
          </p:cNvPr>
          <p:cNvSpPr/>
          <p:nvPr/>
        </p:nvSpPr>
        <p:spPr>
          <a:xfrm>
            <a:off x="9674404" y="5351955"/>
            <a:ext cx="2021058" cy="45078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212" tIns="44308" rIns="67212" bIns="44308" rtlCol="0" anchor="ctr">
            <a:noAutofit/>
          </a:bodyPr>
          <a:lstStyle/>
          <a:p>
            <a:pPr algn="ctr"/>
            <a:r>
              <a:rPr lang="ru-RU" sz="1477" b="1" dirty="0" smtClean="0">
                <a:solidFill>
                  <a:srgbClr val="043B40"/>
                </a:solidFill>
                <a:latin typeface="+mj-lt"/>
                <a:ea typeface="Golos Text" panose="020B0503020202020204" pitchFamily="34" charset="0"/>
              </a:rPr>
              <a:t>6 апреля 2023 </a:t>
            </a:r>
            <a:r>
              <a:rPr lang="ru-RU" sz="1477" b="1" dirty="0">
                <a:solidFill>
                  <a:srgbClr val="043B40"/>
                </a:solidFill>
                <a:latin typeface="+mj-lt"/>
                <a:ea typeface="Golos Text" panose="020B0503020202020204" pitchFamily="34" charset="0"/>
              </a:rPr>
              <a:t>г.</a:t>
            </a:r>
          </a:p>
        </p:txBody>
      </p:sp>
      <p:pic>
        <p:nvPicPr>
          <p:cNvPr id="7" name="Picture 2" descr="http://tef.tatar/images/logo_n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862" y="4773012"/>
            <a:ext cx="1308649" cy="5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3">
            <a:extLst>
              <a:ext uri="{FF2B5EF4-FFF2-40B4-BE49-F238E27FC236}">
                <a16:creationId xmlns="" xmlns:a16="http://schemas.microsoft.com/office/drawing/2014/main" id="{3CDB50B6-3AE7-4175-BF04-AE4C3E462424}"/>
              </a:ext>
            </a:extLst>
          </p:cNvPr>
          <p:cNvSpPr/>
          <p:nvPr/>
        </p:nvSpPr>
        <p:spPr>
          <a:xfrm>
            <a:off x="9674404" y="5636677"/>
            <a:ext cx="2021058" cy="45078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212" tIns="44308" rIns="67212" bIns="44308" rtlCol="0" anchor="ctr">
            <a:noAutofit/>
          </a:bodyPr>
          <a:lstStyle/>
          <a:p>
            <a:pPr algn="ctr"/>
            <a:r>
              <a:rPr lang="ru-RU" sz="1477" b="1" dirty="0" smtClean="0">
                <a:solidFill>
                  <a:srgbClr val="043B40"/>
                </a:solidFill>
                <a:latin typeface="+mj-lt"/>
                <a:ea typeface="Golos Text" panose="020B0503020202020204" pitchFamily="34" charset="0"/>
              </a:rPr>
              <a:t>Н.Р. Рамазанов</a:t>
            </a:r>
            <a:endParaRPr lang="ru-RU" sz="1477" b="1" dirty="0">
              <a:solidFill>
                <a:srgbClr val="043B40"/>
              </a:solidFill>
              <a:latin typeface="+mj-lt"/>
              <a:ea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48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8275" y="564006"/>
            <a:ext cx="3222050" cy="409574"/>
          </a:xfrm>
        </p:spPr>
        <p:txBody>
          <a:bodyPr/>
          <a:lstStyle/>
          <a:p>
            <a:r>
              <a:rPr lang="ru-RU" dirty="0"/>
              <a:t>Тематические критерии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57182" y="459044"/>
            <a:ext cx="3112900" cy="923330"/>
          </a:xfrm>
          <a:prstGeom prst="rect">
            <a:avLst/>
          </a:prstGeom>
          <a:solidFill>
            <a:srgbClr val="E4F0F0">
              <a:alpha val="2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Рациональное использование водных ресурсов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3830" y="3244498"/>
            <a:ext cx="2486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263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</a:t>
            </a:r>
            <a:r>
              <a:rPr lang="ru-RU" b="1" dirty="0">
                <a:solidFill>
                  <a:srgbClr val="1263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мониторинг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6576" y="3666044"/>
            <a:ext cx="3545023" cy="1615827"/>
          </a:xfrm>
          <a:prstGeom prst="rect">
            <a:avLst/>
          </a:prstGeom>
          <a:solidFill>
            <a:srgbClr val="9DCD16">
              <a:alpha val="19000"/>
            </a:srgbClr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</a:rPr>
              <a:t>Объем забираемой воды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</a:rPr>
              <a:t>Объем сбрасываемых сточных вод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</a:rPr>
              <a:t>Качество сбрасываемых сточных вод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</a:rPr>
              <a:t>Объем водопотребления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</a:rPr>
              <a:t>Характеристики гидрологического режима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</a:rPr>
              <a:t>Качество воды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</a:rPr>
              <a:t>Обеспеченность водными ресурсами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</a:rPr>
              <a:t>Кумулятивное воздействие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</a:rPr>
              <a:t>Трансграничное воздействие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65522" y="2946230"/>
            <a:ext cx="340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263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Управленческие мероприятия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66903" y="3204420"/>
            <a:ext cx="81553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Меры реагирования на отклонения значений гидрологических характеристик и физико-химических показателей качества воды от нормативных и фоновых значений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Меры реагирования по результатам анализа краткосрочных и долгосрочных моделей обеспеченности водными ресурсами и моделей движения водных масс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Нормативы допустимых сбросов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Экологический попуск/сток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Санитарный попуск/сток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Минимизация или предотвращение кумулятивных воздействий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Минимизация или предотвращение трансграничных воздействий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Очистное оборудование, регулярно проходящее оценку эффективности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Снижения содержания растворенных газов в воде при сбросе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Нивелирование температурной стратификации при сбросе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Борьба с отходами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Поддержка инициатив по сохранению водных ресурсов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Распределение ответственности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Аудит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Оценка эффективности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Компетентность и обучение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Внутренние коммуникации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Финансирование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5617" y="5281871"/>
            <a:ext cx="3761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263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Результативность и соответствие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5617" y="5564117"/>
            <a:ext cx="370080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</a:rPr>
              <a:t>Результативность управления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</a:rPr>
              <a:t>Выполнение обязательств, соответствие нормативам и законодательным требованиям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88275" y="1013230"/>
            <a:ext cx="2908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Общее описание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аспекта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962" y="1376696"/>
            <a:ext cx="12009120" cy="178178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Площадь зеркала водохранилища (км²) при нормальном подпорном уровне	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Длина водохранилища (км) при нормальном подпорном уровне	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Нормальный подпорный уровень (м, система высот)	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Форсированный подпорный уровень (м, система высот</a:t>
            </a:r>
            <a:r>
              <a:rPr lang="ru-RU" sz="900" dirty="0" smtClean="0">
                <a:solidFill>
                  <a:srgbClr val="002060"/>
                </a:solidFill>
              </a:rPr>
              <a:t>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002060"/>
                </a:solidFill>
              </a:rPr>
              <a:t>Уровень мертвого объема (м, система высот)	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002060"/>
                </a:solidFill>
              </a:rPr>
              <a:t>Полезный </a:t>
            </a:r>
            <a:r>
              <a:rPr lang="ru-RU" sz="900" dirty="0">
                <a:solidFill>
                  <a:srgbClr val="002060"/>
                </a:solidFill>
              </a:rPr>
              <a:t>объем водохранилища (млн м³)	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Полный объем водохранилища (млн м³)	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Среднемноголетний приток воды в водохранилище (м³/с</a:t>
            </a:r>
            <a:r>
              <a:rPr lang="ru-RU" sz="900" dirty="0" smtClean="0">
                <a:solidFill>
                  <a:srgbClr val="002060"/>
                </a:solidFill>
              </a:rPr>
              <a:t>)</a:t>
            </a:r>
            <a:endParaRPr lang="ru-RU" sz="900" dirty="0">
              <a:solidFill>
                <a:srgbClr val="00206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Среднемноголетний расход воды выше и ниже по течению (м³/с</a:t>
            </a:r>
            <a:r>
              <a:rPr lang="ru-RU" sz="900" dirty="0" smtClean="0">
                <a:solidFill>
                  <a:srgbClr val="002060"/>
                </a:solidFill>
              </a:rPr>
              <a:t>)</a:t>
            </a:r>
            <a:endParaRPr lang="ru-RU" sz="900" dirty="0">
              <a:solidFill>
                <a:srgbClr val="00206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Минимальный и максимальный расход воды выше и ниже по течению (м³/с</a:t>
            </a:r>
            <a:r>
              <a:rPr lang="ru-RU" sz="900" dirty="0" smtClean="0">
                <a:solidFill>
                  <a:srgbClr val="002060"/>
                </a:solidFill>
              </a:rPr>
              <a:t>)</a:t>
            </a:r>
            <a:endParaRPr lang="ru-RU" sz="900" dirty="0">
              <a:solidFill>
                <a:srgbClr val="00206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Глубина водохранилища и реки выше и ниже по течению (м</a:t>
            </a:r>
            <a:r>
              <a:rPr lang="ru-RU" sz="900" dirty="0" smtClean="0">
                <a:solidFill>
                  <a:srgbClr val="002060"/>
                </a:solidFill>
              </a:rPr>
              <a:t>)</a:t>
            </a:r>
            <a:endParaRPr lang="ru-RU" sz="900" dirty="0">
              <a:solidFill>
                <a:srgbClr val="00206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Скорость течения выше и ниже по течению (м/с)</a:t>
            </a:r>
            <a:r>
              <a:rPr lang="ru-RU" sz="900" dirty="0"/>
              <a:t>	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Основные источники поступления химических </a:t>
            </a:r>
            <a:r>
              <a:rPr lang="ru-RU" sz="900" dirty="0" smtClean="0">
                <a:solidFill>
                  <a:srgbClr val="002060"/>
                </a:solidFill>
              </a:rPr>
              <a:t>веществ</a:t>
            </a:r>
            <a:r>
              <a:rPr lang="ru-RU" sz="900" dirty="0">
                <a:solidFill>
                  <a:srgbClr val="002060"/>
                </a:solidFill>
              </a:rPr>
              <a:t>	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Физико-химические и бактериологические показатели качества воды в водохранилище, выше и ниже по </a:t>
            </a:r>
            <a:r>
              <a:rPr lang="ru-RU" sz="900" dirty="0" smtClean="0">
                <a:solidFill>
                  <a:srgbClr val="002060"/>
                </a:solidFill>
              </a:rPr>
              <a:t>течению</a:t>
            </a:r>
            <a:endParaRPr lang="ru-RU" sz="900" dirty="0">
              <a:solidFill>
                <a:srgbClr val="00206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Величина экологического попуска/стока (м³/с)	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Величина санитарного попуска/стока (м³/с)	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Основные </a:t>
            </a:r>
            <a:r>
              <a:rPr lang="ru-RU" sz="900" dirty="0" err="1">
                <a:solidFill>
                  <a:srgbClr val="002060"/>
                </a:solidFill>
              </a:rPr>
              <a:t>водопотребители</a:t>
            </a:r>
            <a:r>
              <a:rPr lang="ru-RU" sz="900" dirty="0">
                <a:solidFill>
                  <a:srgbClr val="002060"/>
                </a:solidFill>
              </a:rPr>
              <a:t> и водопользователи на территории водохранилища, выше и ниже по </a:t>
            </a:r>
            <a:r>
              <a:rPr lang="ru-RU" sz="900" dirty="0" smtClean="0">
                <a:solidFill>
                  <a:srgbClr val="002060"/>
                </a:solidFill>
              </a:rPr>
              <a:t>течению</a:t>
            </a:r>
            <a:endParaRPr lang="ru-RU" sz="900" dirty="0">
              <a:solidFill>
                <a:srgbClr val="00206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err="1">
                <a:solidFill>
                  <a:srgbClr val="002060"/>
                </a:solidFill>
              </a:rPr>
              <a:t>Вододефицитные</a:t>
            </a:r>
            <a:r>
              <a:rPr lang="ru-RU" sz="900" dirty="0">
                <a:solidFill>
                  <a:srgbClr val="002060"/>
                </a:solidFill>
              </a:rPr>
              <a:t> районы ниже по течению	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Вероятность влияния на водный объект, находящийся под юрисдикцией другого государства	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Принятые обязательства и нормативы	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</a:rPr>
              <a:t>Органы и организации, вовлеченные в процесс контролирования состояния водохранилища, верхнего и нижнего течения реки	</a:t>
            </a:r>
          </a:p>
        </p:txBody>
      </p:sp>
    </p:spTree>
    <p:extLst>
      <p:ext uri="{BB962C8B-B14F-4D97-AF65-F5344CB8AC3E}">
        <p14:creationId xmlns:p14="http://schemas.microsoft.com/office/powerpoint/2010/main" val="3124659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3">
            <a:extLst>
              <a:ext uri="{FF2B5EF4-FFF2-40B4-BE49-F238E27FC236}">
                <a16:creationId xmlns="" xmlns:a16="http://schemas.microsoft.com/office/drawing/2014/main" id="{BD07CFC6-5088-41BA-B64C-EDE3AA6D42C1}"/>
              </a:ext>
            </a:extLst>
          </p:cNvPr>
          <p:cNvSpPr txBox="1">
            <a:spLocks/>
          </p:cNvSpPr>
          <p:nvPr/>
        </p:nvSpPr>
        <p:spPr>
          <a:xfrm>
            <a:off x="432003" y="-252032"/>
            <a:ext cx="10002554" cy="5353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7430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954" dirty="0"/>
          </a:p>
        </p:txBody>
      </p:sp>
      <p:sp>
        <p:nvSpPr>
          <p:cNvPr id="20" name="Title 19">
            <a:extLst>
              <a:ext uri="{FF2B5EF4-FFF2-40B4-BE49-F238E27FC236}">
                <a16:creationId xmlns="" xmlns:a16="http://schemas.microsoft.com/office/drawing/2014/main" id="{DA6DD27C-7462-4AD0-805D-E4C44F73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результата оценки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8CF1676E-ADD0-4633-ADD0-24F7C6D30780}"/>
              </a:ext>
            </a:extLst>
          </p:cNvPr>
          <p:cNvSpPr txBox="1"/>
          <p:nvPr/>
        </p:nvSpPr>
        <p:spPr>
          <a:xfrm>
            <a:off x="695325" y="5588439"/>
            <a:ext cx="4918075" cy="69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85" b="1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ru-RU" sz="985" b="1" dirty="0">
                <a:solidFill>
                  <a:schemeClr val="bg1">
                    <a:lumMod val="50000"/>
                  </a:schemeClr>
                </a:solidFill>
              </a:rPr>
              <a:t>ответ</a:t>
            </a:r>
            <a:r>
              <a:rPr lang="en-US" sz="985" b="1" dirty="0">
                <a:solidFill>
                  <a:schemeClr val="bg1">
                    <a:lumMod val="50000"/>
                  </a:schemeClr>
                </a:solidFill>
              </a:rPr>
              <a:t> N</a:t>
            </a:r>
            <a:r>
              <a:rPr lang="ru-RU" sz="985" b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985" b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ru-RU" sz="985" b="1" dirty="0">
                <a:solidFill>
                  <a:schemeClr val="bg1">
                    <a:lumMod val="50000"/>
                  </a:schemeClr>
                </a:solidFill>
              </a:rPr>
              <a:t> не влияет на итоговый рейтинг, т.к. расчетная формула обеспечивает исключение из расчетной (максимальной) базы того количества критериев, которые не могут быть оценены </a:t>
            </a:r>
            <a:br>
              <a:rPr lang="ru-RU" sz="985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85" b="1" dirty="0">
                <a:solidFill>
                  <a:schemeClr val="bg1">
                    <a:lumMod val="50000"/>
                  </a:schemeClr>
                </a:solidFill>
              </a:rPr>
              <a:t>(т.е. неприменимых) </a:t>
            </a:r>
            <a:endParaRPr lang="en-US" sz="985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09D5C32D-C925-4DBC-ABC4-86C0E0558002}"/>
              </a:ext>
            </a:extLst>
          </p:cNvPr>
          <p:cNvSpPr/>
          <p:nvPr/>
        </p:nvSpPr>
        <p:spPr>
          <a:xfrm rot="5400000">
            <a:off x="358623" y="1545081"/>
            <a:ext cx="328960" cy="169906"/>
          </a:xfrm>
          <a:prstGeom prst="roundRect">
            <a:avLst>
              <a:gd name="adj" fmla="val 0"/>
            </a:avLst>
          </a:prstGeom>
          <a:solidFill>
            <a:srgbClr val="C7A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: Rounded Corners 82">
            <a:extLst>
              <a:ext uri="{FF2B5EF4-FFF2-40B4-BE49-F238E27FC236}">
                <a16:creationId xmlns="" xmlns:a16="http://schemas.microsoft.com/office/drawing/2014/main" id="{C22B0B0B-0325-4733-830F-1058E7C9301A}"/>
              </a:ext>
            </a:extLst>
          </p:cNvPr>
          <p:cNvSpPr/>
          <p:nvPr/>
        </p:nvSpPr>
        <p:spPr>
          <a:xfrm>
            <a:off x="7755835" y="1449388"/>
            <a:ext cx="3001307" cy="393762"/>
          </a:xfrm>
          <a:prstGeom prst="roundRect">
            <a:avLst>
              <a:gd name="adj" fmla="val 50000"/>
            </a:avLst>
          </a:prstGeom>
          <a:solidFill>
            <a:srgbClr val="E4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33231" rtlCol="0" anchor="ctr"/>
          <a:lstStyle/>
          <a:p>
            <a:pPr algn="ctr">
              <a:lnSpc>
                <a:spcPct val="80000"/>
              </a:lnSpc>
              <a:spcBef>
                <a:spcPts val="256"/>
              </a:spcBef>
              <a:buClr>
                <a:srgbClr val="4066AA"/>
              </a:buClr>
            </a:pPr>
            <a:r>
              <a:rPr lang="ru-RU" sz="1400" b="1" dirty="0">
                <a:solidFill>
                  <a:srgbClr val="043B40"/>
                </a:solidFill>
              </a:rPr>
              <a:t>Пример оценочного профиля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="" xmlns:a16="http://schemas.microsoft.com/office/drawing/2014/main" id="{7FB3B5E6-933F-42DB-9755-6FA49B13A01E}"/>
              </a:ext>
            </a:extLst>
          </p:cNvPr>
          <p:cNvSpPr/>
          <p:nvPr/>
        </p:nvSpPr>
        <p:spPr>
          <a:xfrm>
            <a:off x="438150" y="2576020"/>
            <a:ext cx="5566410" cy="393762"/>
          </a:xfrm>
          <a:prstGeom prst="roundRect">
            <a:avLst>
              <a:gd name="adj" fmla="val 50000"/>
            </a:avLst>
          </a:prstGeom>
          <a:solidFill>
            <a:srgbClr val="E4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49846" bIns="33231" rtlCol="0" anchor="ctr"/>
          <a:lstStyle/>
          <a:p>
            <a:pPr algn="ctr">
              <a:lnSpc>
                <a:spcPct val="80000"/>
              </a:lnSpc>
              <a:spcBef>
                <a:spcPts val="256"/>
              </a:spcBef>
              <a:buClr>
                <a:srgbClr val="4066AA"/>
              </a:buClr>
            </a:pPr>
            <a:r>
              <a:rPr lang="ru-RU" sz="1400" b="1" dirty="0">
                <a:solidFill>
                  <a:srgbClr val="043B40"/>
                </a:solidFill>
              </a:rPr>
              <a:t>Подход к присвоению баллов при оценке критериев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9A74B79-D599-4D87-B444-DD6B474BACCF}"/>
              </a:ext>
            </a:extLst>
          </p:cNvPr>
          <p:cNvSpPr txBox="1"/>
          <p:nvPr/>
        </p:nvSpPr>
        <p:spPr>
          <a:xfrm>
            <a:off x="1200198" y="3260365"/>
            <a:ext cx="4804361" cy="372279"/>
          </a:xfrm>
          <a:prstGeom prst="roundRect">
            <a:avLst>
              <a:gd name="adj" fmla="val 50000"/>
            </a:avLst>
          </a:prstGeom>
          <a:solidFill>
            <a:srgbClr val="F0F0F0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8615" rIns="0" bIns="886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65853" algn="l">
              <a:lnSpc>
                <a:spcPct val="90000"/>
              </a:lnSpc>
              <a:spcAft>
                <a:spcPts val="738"/>
              </a:spcAft>
              <a:defRPr/>
            </a:pPr>
            <a:r>
              <a:rPr lang="ru-RU" sz="1200" b="0" dirty="0">
                <a:solidFill>
                  <a:schemeClr val="tx2"/>
                </a:solidFill>
                <a:latin typeface="+mn-lt"/>
              </a:rPr>
              <a:t>Критерий не выполняется (ответ «Нет»)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CDECF4D9-2AB7-4176-BC03-190F37AF73BB}"/>
              </a:ext>
            </a:extLst>
          </p:cNvPr>
          <p:cNvSpPr/>
          <p:nvPr/>
        </p:nvSpPr>
        <p:spPr>
          <a:xfrm>
            <a:off x="438150" y="3249031"/>
            <a:ext cx="991735" cy="39494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66462" tIns="66462" rIns="66462" bIns="66462" rtlCol="0" anchor="ctr"/>
          <a:lstStyle/>
          <a:p>
            <a:pPr algn="ctr">
              <a:defRPr/>
            </a:pPr>
            <a:r>
              <a:rPr lang="ru-RU" sz="1108" b="1" dirty="0">
                <a:solidFill>
                  <a:schemeClr val="tx1"/>
                </a:solidFill>
                <a:latin typeface="Arial"/>
              </a:rPr>
              <a:t>0 баллов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FC8B372-BF3E-4321-B3A5-B67F4D6A3803}"/>
              </a:ext>
            </a:extLst>
          </p:cNvPr>
          <p:cNvSpPr txBox="1"/>
          <p:nvPr/>
        </p:nvSpPr>
        <p:spPr>
          <a:xfrm>
            <a:off x="1200198" y="3783569"/>
            <a:ext cx="4804361" cy="374447"/>
          </a:xfrm>
          <a:prstGeom prst="roundRect">
            <a:avLst>
              <a:gd name="adj" fmla="val 50000"/>
            </a:avLst>
          </a:prstGeom>
          <a:solidFill>
            <a:srgbClr val="F0F0F0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8615" rIns="0" bIns="886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65853" algn="l">
              <a:lnSpc>
                <a:spcPct val="90000"/>
              </a:lnSpc>
              <a:spcAft>
                <a:spcPts val="738"/>
              </a:spcAft>
              <a:defRPr/>
            </a:pPr>
            <a:r>
              <a:rPr lang="ru-RU" sz="1200" b="0" dirty="0">
                <a:solidFill>
                  <a:schemeClr val="tx2"/>
                </a:solidFill>
                <a:latin typeface="+mn-lt"/>
              </a:rPr>
              <a:t>Критерий выполняется частично (ответ «Частично»)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B7AAF448-CE11-49B8-B2BC-4B33A4E7739E}"/>
              </a:ext>
            </a:extLst>
          </p:cNvPr>
          <p:cNvSpPr txBox="1"/>
          <p:nvPr/>
        </p:nvSpPr>
        <p:spPr>
          <a:xfrm>
            <a:off x="1200198" y="4295657"/>
            <a:ext cx="4804361" cy="372279"/>
          </a:xfrm>
          <a:prstGeom prst="roundRect">
            <a:avLst>
              <a:gd name="adj" fmla="val 50000"/>
            </a:avLst>
          </a:prstGeom>
          <a:solidFill>
            <a:srgbClr val="F0F0F0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8615" rIns="0" bIns="886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65853" algn="l">
              <a:lnSpc>
                <a:spcPct val="90000"/>
              </a:lnSpc>
              <a:spcAft>
                <a:spcPts val="738"/>
              </a:spcAft>
              <a:defRPr/>
            </a:pPr>
            <a:r>
              <a:rPr lang="ru-RU" sz="1200" b="0" dirty="0">
                <a:solidFill>
                  <a:schemeClr val="tx2"/>
                </a:solidFill>
                <a:latin typeface="+mn-lt"/>
              </a:rPr>
              <a:t>Критерий выполняется полностью (ответ «Да») 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E9DA0302-EA72-4CAB-A03A-1CAA1F084D0F}"/>
              </a:ext>
            </a:extLst>
          </p:cNvPr>
          <p:cNvSpPr/>
          <p:nvPr/>
        </p:nvSpPr>
        <p:spPr>
          <a:xfrm>
            <a:off x="438150" y="4283873"/>
            <a:ext cx="991735" cy="39494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66462" tIns="66462" rIns="66462" bIns="66462" rtlCol="0" anchor="ctr"/>
          <a:lstStyle/>
          <a:p>
            <a:pPr algn="ctr">
              <a:defRPr/>
            </a:pPr>
            <a:r>
              <a:rPr lang="ru-RU" sz="1108" b="1" dirty="0">
                <a:solidFill>
                  <a:srgbClr val="9DCD16"/>
                </a:solidFill>
                <a:latin typeface="Arial"/>
              </a:rPr>
              <a:t>2 балла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F218EB39-FF59-4F8D-93DA-41C48849CF3E}"/>
              </a:ext>
            </a:extLst>
          </p:cNvPr>
          <p:cNvSpPr txBox="1"/>
          <p:nvPr/>
        </p:nvSpPr>
        <p:spPr>
          <a:xfrm>
            <a:off x="1200198" y="4819245"/>
            <a:ext cx="4804361" cy="373681"/>
          </a:xfrm>
          <a:prstGeom prst="roundRect">
            <a:avLst>
              <a:gd name="adj" fmla="val 50000"/>
            </a:avLst>
          </a:prstGeom>
          <a:solidFill>
            <a:srgbClr val="F0F0F0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88615" rIns="0" bIns="886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65853" algn="l">
              <a:lnSpc>
                <a:spcPct val="90000"/>
              </a:lnSpc>
              <a:spcAft>
                <a:spcPts val="738"/>
              </a:spcAft>
              <a:defRPr/>
            </a:pPr>
            <a:r>
              <a:rPr lang="ru-RU" sz="1200" b="0" dirty="0">
                <a:solidFill>
                  <a:schemeClr val="tx2"/>
                </a:solidFill>
                <a:latin typeface="+mn-lt"/>
              </a:rPr>
              <a:t>Критерий неприменим и не учитывается при расчёте итогового балла (ответ «</a:t>
            </a:r>
            <a:r>
              <a:rPr lang="en-US" sz="1200" b="0" dirty="0">
                <a:solidFill>
                  <a:schemeClr val="tx2"/>
                </a:solidFill>
                <a:latin typeface="+mn-lt"/>
              </a:rPr>
              <a:t>N/A</a:t>
            </a:r>
            <a:r>
              <a:rPr lang="ru-RU" sz="1200" b="0" dirty="0">
                <a:solidFill>
                  <a:schemeClr val="tx2"/>
                </a:solidFill>
                <a:latin typeface="+mn-lt"/>
              </a:rPr>
              <a:t>»)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96BA7ED5-D73F-44E5-996F-654509BF7189}"/>
              </a:ext>
            </a:extLst>
          </p:cNvPr>
          <p:cNvSpPr/>
          <p:nvPr/>
        </p:nvSpPr>
        <p:spPr>
          <a:xfrm>
            <a:off x="438150" y="4793849"/>
            <a:ext cx="991735" cy="39494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66462" tIns="66462" rIns="66462" bIns="66462" rtlCol="0" anchor="ctr"/>
          <a:lstStyle/>
          <a:p>
            <a:pPr algn="ctr">
              <a:defRPr/>
            </a:pPr>
            <a:r>
              <a:rPr lang="en-US" sz="1108" b="1" dirty="0">
                <a:solidFill>
                  <a:srgbClr val="6B6F77"/>
                </a:solidFill>
                <a:latin typeface="Arial"/>
              </a:rPr>
              <a:t>N/A      </a:t>
            </a:r>
            <a:r>
              <a:rPr lang="ru-RU" sz="1108" b="1" dirty="0">
                <a:solidFill>
                  <a:srgbClr val="6B6F77"/>
                </a:solidFill>
                <a:latin typeface="Arial"/>
              </a:rPr>
              <a:t> 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B58F175D-7499-49EB-ADBA-1CDD68101B15}"/>
              </a:ext>
            </a:extLst>
          </p:cNvPr>
          <p:cNvSpPr/>
          <p:nvPr/>
        </p:nvSpPr>
        <p:spPr>
          <a:xfrm>
            <a:off x="438150" y="3773321"/>
            <a:ext cx="991735" cy="39494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66462" tIns="66462" rIns="66462" bIns="66462" rtlCol="0" anchor="ctr"/>
          <a:lstStyle/>
          <a:p>
            <a:pPr algn="ctr">
              <a:defRPr/>
            </a:pPr>
            <a:r>
              <a:rPr lang="ru-RU" sz="1108" b="1" dirty="0">
                <a:solidFill>
                  <a:srgbClr val="C7A8CC"/>
                </a:solidFill>
                <a:latin typeface="Arial"/>
              </a:rPr>
              <a:t>1 балл</a:t>
            </a:r>
          </a:p>
        </p:txBody>
      </p:sp>
      <p:sp>
        <p:nvSpPr>
          <p:cNvPr id="22" name="Graphic 77" descr="Warning">
            <a:extLst>
              <a:ext uri="{FF2B5EF4-FFF2-40B4-BE49-F238E27FC236}">
                <a16:creationId xmlns="" xmlns:a16="http://schemas.microsoft.com/office/drawing/2014/main" id="{F4970B07-23E8-409B-80AA-F6D31904E573}"/>
              </a:ext>
            </a:extLst>
          </p:cNvPr>
          <p:cNvSpPr/>
          <p:nvPr/>
        </p:nvSpPr>
        <p:spPr>
          <a:xfrm>
            <a:off x="1049134" y="4861875"/>
            <a:ext cx="223850" cy="236957"/>
          </a:xfrm>
          <a:custGeom>
            <a:avLst/>
            <a:gdLst>
              <a:gd name="connsiteX0" fmla="*/ 241800 w 241964"/>
              <a:gd name="connsiteY0" fmla="*/ 196085 h 212154"/>
              <a:gd name="connsiteX1" fmla="*/ 131791 w 241964"/>
              <a:gd name="connsiteY1" fmla="*/ 6263 h 212154"/>
              <a:gd name="connsiteX2" fmla="*/ 112377 w 241964"/>
              <a:gd name="connsiteY2" fmla="*/ 6263 h 212154"/>
              <a:gd name="connsiteX3" fmla="*/ 2087 w 241964"/>
              <a:gd name="connsiteY3" fmla="*/ 196085 h 212154"/>
              <a:gd name="connsiteX4" fmla="*/ 11934 w 241964"/>
              <a:gd name="connsiteY4" fmla="*/ 212834 h 212154"/>
              <a:gd name="connsiteX5" fmla="*/ 121944 w 241964"/>
              <a:gd name="connsiteY5" fmla="*/ 212834 h 212154"/>
              <a:gd name="connsiteX6" fmla="*/ 231953 w 241964"/>
              <a:gd name="connsiteY6" fmla="*/ 212834 h 212154"/>
              <a:gd name="connsiteX7" fmla="*/ 241800 w 241964"/>
              <a:gd name="connsiteY7" fmla="*/ 196085 h 212154"/>
              <a:gd name="connsiteX8" fmla="*/ 113503 w 241964"/>
              <a:gd name="connsiteY8" fmla="*/ 50927 h 212154"/>
              <a:gd name="connsiteX9" fmla="*/ 130384 w 241964"/>
              <a:gd name="connsiteY9" fmla="*/ 50927 h 212154"/>
              <a:gd name="connsiteX10" fmla="*/ 130384 w 241964"/>
              <a:gd name="connsiteY10" fmla="*/ 148630 h 212154"/>
              <a:gd name="connsiteX11" fmla="*/ 113503 w 241964"/>
              <a:gd name="connsiteY11" fmla="*/ 148630 h 212154"/>
              <a:gd name="connsiteX12" fmla="*/ 113503 w 241964"/>
              <a:gd name="connsiteY12" fmla="*/ 50927 h 212154"/>
              <a:gd name="connsiteX13" fmla="*/ 121944 w 241964"/>
              <a:gd name="connsiteY13" fmla="*/ 187711 h 212154"/>
              <a:gd name="connsiteX14" fmla="*/ 107876 w 241964"/>
              <a:gd name="connsiteY14" fmla="*/ 173753 h 212154"/>
              <a:gd name="connsiteX15" fmla="*/ 121944 w 241964"/>
              <a:gd name="connsiteY15" fmla="*/ 159796 h 212154"/>
              <a:gd name="connsiteX16" fmla="*/ 136011 w 241964"/>
              <a:gd name="connsiteY16" fmla="*/ 173753 h 212154"/>
              <a:gd name="connsiteX17" fmla="*/ 121944 w 241964"/>
              <a:gd name="connsiteY17" fmla="*/ 187711 h 21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1964" h="212154">
                <a:moveTo>
                  <a:pt x="241800" y="196085"/>
                </a:moveTo>
                <a:lnTo>
                  <a:pt x="131791" y="6263"/>
                </a:lnTo>
                <a:cubicBezTo>
                  <a:pt x="127571" y="-1274"/>
                  <a:pt x="116598" y="-1274"/>
                  <a:pt x="112377" y="6263"/>
                </a:cubicBezTo>
                <a:lnTo>
                  <a:pt x="2087" y="196085"/>
                </a:lnTo>
                <a:cubicBezTo>
                  <a:pt x="-2134" y="203622"/>
                  <a:pt x="3212" y="212834"/>
                  <a:pt x="11934" y="212834"/>
                </a:cubicBezTo>
                <a:lnTo>
                  <a:pt x="121944" y="212834"/>
                </a:lnTo>
                <a:lnTo>
                  <a:pt x="231953" y="212834"/>
                </a:lnTo>
                <a:cubicBezTo>
                  <a:pt x="240675" y="212834"/>
                  <a:pt x="246021" y="203622"/>
                  <a:pt x="241800" y="196085"/>
                </a:cubicBezTo>
                <a:close/>
                <a:moveTo>
                  <a:pt x="113503" y="50927"/>
                </a:moveTo>
                <a:lnTo>
                  <a:pt x="130384" y="50927"/>
                </a:lnTo>
                <a:lnTo>
                  <a:pt x="130384" y="148630"/>
                </a:lnTo>
                <a:lnTo>
                  <a:pt x="113503" y="148630"/>
                </a:lnTo>
                <a:lnTo>
                  <a:pt x="113503" y="50927"/>
                </a:lnTo>
                <a:close/>
                <a:moveTo>
                  <a:pt x="121944" y="187711"/>
                </a:moveTo>
                <a:cubicBezTo>
                  <a:pt x="114066" y="187711"/>
                  <a:pt x="107876" y="181570"/>
                  <a:pt x="107876" y="173753"/>
                </a:cubicBezTo>
                <a:cubicBezTo>
                  <a:pt x="107876" y="165937"/>
                  <a:pt x="114066" y="159796"/>
                  <a:pt x="121944" y="159796"/>
                </a:cubicBezTo>
                <a:cubicBezTo>
                  <a:pt x="129821" y="159796"/>
                  <a:pt x="136011" y="165937"/>
                  <a:pt x="136011" y="173753"/>
                </a:cubicBezTo>
                <a:cubicBezTo>
                  <a:pt x="136011" y="181570"/>
                  <a:pt x="129821" y="187711"/>
                  <a:pt x="121944" y="187711"/>
                </a:cubicBezTo>
                <a:close/>
              </a:path>
            </a:pathLst>
          </a:custGeom>
          <a:solidFill>
            <a:srgbClr val="FF0000"/>
          </a:solidFill>
          <a:ln w="27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5" name="Graphic 77" descr="Warning">
            <a:extLst>
              <a:ext uri="{FF2B5EF4-FFF2-40B4-BE49-F238E27FC236}">
                <a16:creationId xmlns="" xmlns:a16="http://schemas.microsoft.com/office/drawing/2014/main" id="{C59E8F0B-E97E-427F-BAD2-0417AD6E6E93}"/>
              </a:ext>
            </a:extLst>
          </p:cNvPr>
          <p:cNvSpPr/>
          <p:nvPr/>
        </p:nvSpPr>
        <p:spPr>
          <a:xfrm>
            <a:off x="438150" y="5678311"/>
            <a:ext cx="261506" cy="229288"/>
          </a:xfrm>
          <a:custGeom>
            <a:avLst/>
            <a:gdLst>
              <a:gd name="connsiteX0" fmla="*/ 241800 w 241964"/>
              <a:gd name="connsiteY0" fmla="*/ 196085 h 212154"/>
              <a:gd name="connsiteX1" fmla="*/ 131791 w 241964"/>
              <a:gd name="connsiteY1" fmla="*/ 6263 h 212154"/>
              <a:gd name="connsiteX2" fmla="*/ 112377 w 241964"/>
              <a:gd name="connsiteY2" fmla="*/ 6263 h 212154"/>
              <a:gd name="connsiteX3" fmla="*/ 2087 w 241964"/>
              <a:gd name="connsiteY3" fmla="*/ 196085 h 212154"/>
              <a:gd name="connsiteX4" fmla="*/ 11934 w 241964"/>
              <a:gd name="connsiteY4" fmla="*/ 212834 h 212154"/>
              <a:gd name="connsiteX5" fmla="*/ 121944 w 241964"/>
              <a:gd name="connsiteY5" fmla="*/ 212834 h 212154"/>
              <a:gd name="connsiteX6" fmla="*/ 231953 w 241964"/>
              <a:gd name="connsiteY6" fmla="*/ 212834 h 212154"/>
              <a:gd name="connsiteX7" fmla="*/ 241800 w 241964"/>
              <a:gd name="connsiteY7" fmla="*/ 196085 h 212154"/>
              <a:gd name="connsiteX8" fmla="*/ 113503 w 241964"/>
              <a:gd name="connsiteY8" fmla="*/ 50927 h 212154"/>
              <a:gd name="connsiteX9" fmla="*/ 130384 w 241964"/>
              <a:gd name="connsiteY9" fmla="*/ 50927 h 212154"/>
              <a:gd name="connsiteX10" fmla="*/ 130384 w 241964"/>
              <a:gd name="connsiteY10" fmla="*/ 148630 h 212154"/>
              <a:gd name="connsiteX11" fmla="*/ 113503 w 241964"/>
              <a:gd name="connsiteY11" fmla="*/ 148630 h 212154"/>
              <a:gd name="connsiteX12" fmla="*/ 113503 w 241964"/>
              <a:gd name="connsiteY12" fmla="*/ 50927 h 212154"/>
              <a:gd name="connsiteX13" fmla="*/ 121944 w 241964"/>
              <a:gd name="connsiteY13" fmla="*/ 187711 h 212154"/>
              <a:gd name="connsiteX14" fmla="*/ 107876 w 241964"/>
              <a:gd name="connsiteY14" fmla="*/ 173753 h 212154"/>
              <a:gd name="connsiteX15" fmla="*/ 121944 w 241964"/>
              <a:gd name="connsiteY15" fmla="*/ 159796 h 212154"/>
              <a:gd name="connsiteX16" fmla="*/ 136011 w 241964"/>
              <a:gd name="connsiteY16" fmla="*/ 173753 h 212154"/>
              <a:gd name="connsiteX17" fmla="*/ 121944 w 241964"/>
              <a:gd name="connsiteY17" fmla="*/ 187711 h 21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1964" h="212154">
                <a:moveTo>
                  <a:pt x="241800" y="196085"/>
                </a:moveTo>
                <a:lnTo>
                  <a:pt x="131791" y="6263"/>
                </a:lnTo>
                <a:cubicBezTo>
                  <a:pt x="127571" y="-1274"/>
                  <a:pt x="116598" y="-1274"/>
                  <a:pt x="112377" y="6263"/>
                </a:cubicBezTo>
                <a:lnTo>
                  <a:pt x="2087" y="196085"/>
                </a:lnTo>
                <a:cubicBezTo>
                  <a:pt x="-2134" y="203622"/>
                  <a:pt x="3212" y="212834"/>
                  <a:pt x="11934" y="212834"/>
                </a:cubicBezTo>
                <a:lnTo>
                  <a:pt x="121944" y="212834"/>
                </a:lnTo>
                <a:lnTo>
                  <a:pt x="231953" y="212834"/>
                </a:lnTo>
                <a:cubicBezTo>
                  <a:pt x="240675" y="212834"/>
                  <a:pt x="246021" y="203622"/>
                  <a:pt x="241800" y="196085"/>
                </a:cubicBezTo>
                <a:close/>
                <a:moveTo>
                  <a:pt x="113503" y="50927"/>
                </a:moveTo>
                <a:lnTo>
                  <a:pt x="130384" y="50927"/>
                </a:lnTo>
                <a:lnTo>
                  <a:pt x="130384" y="148630"/>
                </a:lnTo>
                <a:lnTo>
                  <a:pt x="113503" y="148630"/>
                </a:lnTo>
                <a:lnTo>
                  <a:pt x="113503" y="50927"/>
                </a:lnTo>
                <a:close/>
                <a:moveTo>
                  <a:pt x="121944" y="187711"/>
                </a:moveTo>
                <a:cubicBezTo>
                  <a:pt x="114066" y="187711"/>
                  <a:pt x="107876" y="181570"/>
                  <a:pt x="107876" y="173753"/>
                </a:cubicBezTo>
                <a:cubicBezTo>
                  <a:pt x="107876" y="165937"/>
                  <a:pt x="114066" y="159796"/>
                  <a:pt x="121944" y="159796"/>
                </a:cubicBezTo>
                <a:cubicBezTo>
                  <a:pt x="129821" y="159796"/>
                  <a:pt x="136011" y="165937"/>
                  <a:pt x="136011" y="173753"/>
                </a:cubicBezTo>
                <a:cubicBezTo>
                  <a:pt x="136011" y="181570"/>
                  <a:pt x="129821" y="187711"/>
                  <a:pt x="121944" y="187711"/>
                </a:cubicBezTo>
                <a:close/>
              </a:path>
            </a:pathLst>
          </a:custGeom>
          <a:solidFill>
            <a:srgbClr val="FF0000"/>
          </a:solidFill>
          <a:ln w="27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86CF79A-A744-40E8-ABDE-CF8B282A401F}"/>
              </a:ext>
            </a:extLst>
          </p:cNvPr>
          <p:cNvGrpSpPr/>
          <p:nvPr/>
        </p:nvGrpSpPr>
        <p:grpSpPr>
          <a:xfrm>
            <a:off x="7089747" y="1968387"/>
            <a:ext cx="4333482" cy="4031812"/>
            <a:chOff x="783142" y="1333098"/>
            <a:chExt cx="5317856" cy="4954147"/>
          </a:xfrm>
        </p:grpSpPr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16E4ED0C-E020-40BA-9C67-3896D6767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42" y="1333098"/>
              <a:ext cx="5317856" cy="4954147"/>
            </a:xfrm>
            <a:prstGeom prst="rect">
              <a:avLst/>
            </a:prstGeom>
          </p:spPr>
        </p:pic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74E8657F-A45B-4F7B-9F8A-E3D138471BA3}"/>
                </a:ext>
              </a:extLst>
            </p:cNvPr>
            <p:cNvSpPr/>
            <p:nvPr/>
          </p:nvSpPr>
          <p:spPr>
            <a:xfrm>
              <a:off x="3363175" y="2256865"/>
              <a:ext cx="255682" cy="2556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ru-RU" sz="8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96</a:t>
              </a:r>
              <a:r>
                <a:rPr lang="ru-RU" sz="7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%</a:t>
              </a:r>
              <a:endParaRPr lang="ru-RU" sz="800" spc="-3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F992B46C-FA16-40F0-B67B-722AFE4F6919}"/>
                </a:ext>
              </a:extLst>
            </p:cNvPr>
            <p:cNvSpPr/>
            <p:nvPr/>
          </p:nvSpPr>
          <p:spPr>
            <a:xfrm>
              <a:off x="3948122" y="2405865"/>
              <a:ext cx="255682" cy="2556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ru-RU" sz="8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92</a:t>
              </a:r>
              <a:r>
                <a:rPr lang="ru-RU" sz="7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%</a:t>
              </a:r>
              <a:endParaRPr lang="ru-RU" sz="800" spc="-3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E726221C-AC06-4091-88BD-0E6A187784D9}"/>
                </a:ext>
              </a:extLst>
            </p:cNvPr>
            <p:cNvSpPr/>
            <p:nvPr/>
          </p:nvSpPr>
          <p:spPr>
            <a:xfrm>
              <a:off x="4472183" y="2735356"/>
              <a:ext cx="255682" cy="2556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ru-RU" sz="8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100</a:t>
              </a:r>
              <a:r>
                <a:rPr lang="ru-RU" sz="7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%</a:t>
              </a:r>
              <a:endParaRPr lang="ru-RU" sz="800" spc="-3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id="{0F2A2078-4F34-4FEC-9529-FBFA0FA8463F}"/>
                </a:ext>
              </a:extLst>
            </p:cNvPr>
            <p:cNvSpPr/>
            <p:nvPr/>
          </p:nvSpPr>
          <p:spPr>
            <a:xfrm>
              <a:off x="4808733" y="3224306"/>
              <a:ext cx="255682" cy="2556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ru-RU" sz="8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100</a:t>
              </a:r>
              <a:r>
                <a:rPr lang="ru-RU" sz="7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%</a:t>
              </a:r>
              <a:endParaRPr lang="ru-RU" sz="800" spc="-3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7F8ADFDC-7FBE-476B-80BE-0E5F4D43B2DE}"/>
                </a:ext>
              </a:extLst>
            </p:cNvPr>
            <p:cNvSpPr/>
            <p:nvPr/>
          </p:nvSpPr>
          <p:spPr>
            <a:xfrm>
              <a:off x="4192783" y="3821206"/>
              <a:ext cx="255682" cy="2556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ru-RU" sz="8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48</a:t>
              </a:r>
              <a:r>
                <a:rPr lang="ru-RU" sz="7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%</a:t>
              </a:r>
              <a:endParaRPr lang="ru-RU" sz="800" spc="-3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6A55B563-27BC-47FB-960E-51F2028626E7}"/>
                </a:ext>
              </a:extLst>
            </p:cNvPr>
            <p:cNvSpPr/>
            <p:nvPr/>
          </p:nvSpPr>
          <p:spPr>
            <a:xfrm>
              <a:off x="4681733" y="4532406"/>
              <a:ext cx="255682" cy="2556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ru-RU" sz="8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100</a:t>
              </a:r>
              <a:r>
                <a:rPr lang="ru-RU" sz="7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%</a:t>
              </a:r>
              <a:endParaRPr lang="ru-RU" sz="800" spc="-3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E99A2071-8BC6-40A9-BE52-03DED0000C4F}"/>
                </a:ext>
              </a:extLst>
            </p:cNvPr>
            <p:cNvSpPr/>
            <p:nvPr/>
          </p:nvSpPr>
          <p:spPr>
            <a:xfrm>
              <a:off x="3822242" y="4377391"/>
              <a:ext cx="255682" cy="2556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ru-RU" sz="8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45</a:t>
              </a:r>
              <a:r>
                <a:rPr lang="ru-RU" sz="7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%</a:t>
              </a:r>
              <a:endParaRPr lang="ru-RU" sz="800" spc="-3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F4E2BA2B-6B1B-4BAC-A663-B8B084AC31ED}"/>
                </a:ext>
              </a:extLst>
            </p:cNvPr>
            <p:cNvSpPr/>
            <p:nvPr/>
          </p:nvSpPr>
          <p:spPr>
            <a:xfrm>
              <a:off x="3678433" y="5249956"/>
              <a:ext cx="255682" cy="2556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ru-RU" sz="8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96</a:t>
              </a:r>
              <a:r>
                <a:rPr lang="ru-RU" sz="7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%</a:t>
              </a:r>
              <a:endParaRPr lang="ru-RU" sz="800" spc="-3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703430A0-7D80-44A2-BC3A-00CD4A55EF32}"/>
                </a:ext>
              </a:extLst>
            </p:cNvPr>
            <p:cNvSpPr/>
            <p:nvPr/>
          </p:nvSpPr>
          <p:spPr>
            <a:xfrm>
              <a:off x="3043433" y="5199156"/>
              <a:ext cx="255682" cy="2556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ru-RU" sz="8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98</a:t>
              </a:r>
              <a:r>
                <a:rPr lang="ru-RU" sz="7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%</a:t>
              </a:r>
              <a:endParaRPr lang="ru-RU" sz="800" spc="-3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9225F018-BABB-4081-85A9-D1CE54F594B2}"/>
                </a:ext>
              </a:extLst>
            </p:cNvPr>
            <p:cNvSpPr/>
            <p:nvPr/>
          </p:nvSpPr>
          <p:spPr>
            <a:xfrm>
              <a:off x="2452883" y="4951506"/>
              <a:ext cx="255682" cy="2556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ru-RU" sz="8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100</a:t>
              </a:r>
              <a:r>
                <a:rPr lang="ru-RU" sz="7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%</a:t>
              </a:r>
              <a:endParaRPr lang="ru-RU" sz="800" spc="-3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3CA40634-F7F9-4D9B-86D2-E6CC6FB66A9B}"/>
                </a:ext>
              </a:extLst>
            </p:cNvPr>
            <p:cNvSpPr/>
            <p:nvPr/>
          </p:nvSpPr>
          <p:spPr>
            <a:xfrm>
              <a:off x="2122683" y="4481606"/>
              <a:ext cx="255682" cy="2556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ru-RU" sz="8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91</a:t>
              </a:r>
              <a:r>
                <a:rPr lang="ru-RU" sz="7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%</a:t>
              </a:r>
              <a:endParaRPr lang="ru-RU" sz="800" spc="-3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8215B889-172A-483F-8461-2589635B7B29}"/>
                </a:ext>
              </a:extLst>
            </p:cNvPr>
            <p:cNvSpPr/>
            <p:nvPr/>
          </p:nvSpPr>
          <p:spPr>
            <a:xfrm>
              <a:off x="2237730" y="3872006"/>
              <a:ext cx="255682" cy="2556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ru-RU" sz="8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71</a:t>
              </a:r>
              <a:r>
                <a:rPr lang="ru-RU" sz="7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%</a:t>
              </a:r>
              <a:endParaRPr lang="ru-RU" sz="800" spc="-3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DA433D3C-6C79-45FF-ABCB-89334579E3CA}"/>
                </a:ext>
              </a:extLst>
            </p:cNvPr>
            <p:cNvSpPr/>
            <p:nvPr/>
          </p:nvSpPr>
          <p:spPr>
            <a:xfrm>
              <a:off x="2237730" y="2735356"/>
              <a:ext cx="255682" cy="2556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US" sz="8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10</a:t>
              </a:r>
              <a:r>
                <a:rPr lang="ru-RU" sz="8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0</a:t>
              </a:r>
              <a:r>
                <a:rPr lang="ru-RU" sz="7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%</a:t>
              </a:r>
              <a:endParaRPr lang="ru-RU" sz="800" spc="-3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="" xmlns:a16="http://schemas.microsoft.com/office/drawing/2014/main" id="{3FD0E714-F3E3-4C83-B387-67F3E8801A82}"/>
                </a:ext>
              </a:extLst>
            </p:cNvPr>
            <p:cNvSpPr/>
            <p:nvPr/>
          </p:nvSpPr>
          <p:spPr>
            <a:xfrm>
              <a:off x="2766275" y="2377515"/>
              <a:ext cx="255682" cy="2556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ru-RU" sz="8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100</a:t>
              </a:r>
              <a:r>
                <a:rPr lang="ru-RU" sz="700" spc="-3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%</a:t>
              </a:r>
              <a:endParaRPr lang="ru-RU" sz="800" spc="-3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499F16CA-1C9E-40FB-83BF-7529C7001442}"/>
              </a:ext>
            </a:extLst>
          </p:cNvPr>
          <p:cNvSpPr/>
          <p:nvPr/>
        </p:nvSpPr>
        <p:spPr>
          <a:xfrm>
            <a:off x="448162" y="1449388"/>
            <a:ext cx="6653678" cy="892434"/>
          </a:xfrm>
          <a:prstGeom prst="rect">
            <a:avLst/>
          </a:prstGeom>
        </p:spPr>
        <p:txBody>
          <a:bodyPr wrap="square" tIns="56271">
            <a:spAutoFit/>
          </a:bodyPr>
          <a:lstStyle/>
          <a:p>
            <a:pPr>
              <a:lnSpc>
                <a:spcPct val="95000"/>
              </a:lnSpc>
              <a:spcAft>
                <a:spcPts val="492"/>
              </a:spcAft>
            </a:pPr>
            <a:r>
              <a:rPr lang="ru-RU" b="1" dirty="0">
                <a:solidFill>
                  <a:srgbClr val="043B40"/>
                </a:solidFill>
                <a:ea typeface="Times New Roman" panose="02020603050405020304" pitchFamily="18" charset="0"/>
              </a:rPr>
              <a:t>Результаты проведения оценок по критериям визуализируется в формате «Профилей устойчивости» с указанием % соответствия по каждому направлению: </a:t>
            </a:r>
          </a:p>
        </p:txBody>
      </p:sp>
    </p:spTree>
    <p:extLst>
      <p:ext uri="{BB962C8B-B14F-4D97-AF65-F5344CB8AC3E}">
        <p14:creationId xmlns:p14="http://schemas.microsoft.com/office/powerpoint/2010/main" val="69469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761" y="598885"/>
            <a:ext cx="2031637" cy="409574"/>
          </a:xfrm>
        </p:spPr>
        <p:txBody>
          <a:bodyPr/>
          <a:lstStyle/>
          <a:p>
            <a:r>
              <a:rPr lang="ru-RU" dirty="0" smtClean="0"/>
              <a:t>Резюме оценки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479" y="1293691"/>
            <a:ext cx="11656907" cy="3762518"/>
          </a:xfrm>
          <a:prstGeom prst="rect">
            <a:avLst/>
          </a:prstGeom>
          <a:solidFill>
            <a:srgbClr val="C3D200">
              <a:alpha val="10000"/>
            </a:srgbClr>
          </a:solidFill>
        </p:spPr>
        <p:txBody>
          <a:bodyPr wrap="square" numCol="2">
            <a:no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100" b="1" u="sng" dirty="0" smtClean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100" b="1" u="sng" dirty="0" smtClean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1100" b="1" u="sng" dirty="0">
              <a:solidFill>
                <a:srgbClr val="043B4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 задачи оценки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экспертов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Ограничения при проведении оценки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100" b="1" u="sng" dirty="0" smtClean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Общие </a:t>
            </a:r>
            <a:r>
              <a:rPr lang="ru-RU" sz="1100" b="1" u="sng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гидроэнергетическом объекте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100" b="1" u="sng" dirty="0" smtClean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Характеристика </a:t>
            </a:r>
            <a:r>
              <a:rPr lang="ru-RU" sz="1100" b="1" u="sng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Климат и метеорологические условия 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Поверхностные водные объекты и гидрологические условия 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Рельеф и геологическая среда 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Почвенный покров 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Биологическое разнообразие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100" b="1" u="sng" dirty="0" smtClean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Социально-экономическая </a:t>
            </a:r>
            <a:r>
              <a:rPr lang="ru-RU" sz="1100" b="1" u="sng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Ближайшие населенные пункты 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Уязвимые группы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традиционного землепользования и природопользования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Материальное и нематериальное культурное наследие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100" b="1" u="sng" dirty="0" smtClean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Оценка </a:t>
            </a:r>
            <a:endParaRPr lang="ru-RU" sz="1100" b="1" u="sng" dirty="0">
              <a:solidFill>
                <a:srgbClr val="043B4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marR="32385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и приверженность руководства принципам устойчивого развития</a:t>
            </a:r>
          </a:p>
          <a:p>
            <a:pPr marL="354965" marR="32385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 менеджмента</a:t>
            </a:r>
          </a:p>
          <a:p>
            <a:pPr marL="354965" marR="32385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endParaRPr lang="ru-RU" sz="1100" dirty="0" smtClean="0">
              <a:solidFill>
                <a:srgbClr val="043B4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marR="32385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100" dirty="0" smtClean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Рациональное </a:t>
            </a: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водных ресурсов</a:t>
            </a:r>
          </a:p>
          <a:p>
            <a:pPr marL="354965" marR="32385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Эрозия и седиментация</a:t>
            </a:r>
          </a:p>
          <a:p>
            <a:pPr marL="354965" marR="32385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Отходы</a:t>
            </a:r>
          </a:p>
          <a:p>
            <a:pPr marL="354965" marR="32385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Биоразнообразие</a:t>
            </a:r>
          </a:p>
          <a:p>
            <a:pPr marL="354965" marR="32385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 воздуха и физическое воздействие</a:t>
            </a:r>
          </a:p>
          <a:p>
            <a:pPr marL="354965" marR="32385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Изменение климата и </a:t>
            </a:r>
            <a:r>
              <a:rPr lang="ru-RU" sz="1100" dirty="0" err="1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энергоэффективность</a:t>
            </a:r>
            <a:endParaRPr lang="ru-RU" sz="1100" dirty="0">
              <a:solidFill>
                <a:srgbClr val="043B4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marR="32385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труда и здоровье персонала</a:t>
            </a:r>
          </a:p>
          <a:p>
            <a:pPr marL="354965" marR="32385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прав работников</a:t>
            </a:r>
          </a:p>
          <a:p>
            <a:pPr marL="354965" marR="32385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Безопасность инфраструктуры, управление надежностью и целостностью</a:t>
            </a:r>
          </a:p>
          <a:p>
            <a:pPr marL="354965" marR="32385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и консультации с заинтересованными сторонами</a:t>
            </a:r>
          </a:p>
          <a:p>
            <a:pPr marL="354965" marR="32385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Риски и дополнительные выгоды для местного населения и коренных народов</a:t>
            </a:r>
          </a:p>
          <a:p>
            <a:pPr marL="354965" marR="32385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Культурное наследие</a:t>
            </a:r>
          </a:p>
          <a:p>
            <a:pPr marL="354965" marR="32385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Финансовая устойчивость</a:t>
            </a:r>
          </a:p>
          <a:p>
            <a:pPr marL="354965" marR="32385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Корпоративное управление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100" b="1" u="sng" dirty="0" smtClean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Заключение </a:t>
            </a:r>
            <a:endParaRPr lang="ru-RU" sz="1100" b="1" u="sng" dirty="0">
              <a:solidFill>
                <a:srgbClr val="043B4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ru-RU" sz="1100" b="1" u="sng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Профиль гидроэнергетического объекта 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ru-RU" sz="1100" b="1" u="sng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корректирующих действий</a:t>
            </a:r>
          </a:p>
          <a:p>
            <a:pPr marL="226695" indent="-226695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А. Фотографии </a:t>
            </a:r>
          </a:p>
          <a:p>
            <a:pPr marL="226695" indent="-226695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Б. Перечень интервьюируемых лиц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В. Перечень просмотренной документации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3867" y="5122707"/>
            <a:ext cx="738293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таблицы для составления плана корректирующих действий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58" y="5496983"/>
            <a:ext cx="103441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0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>
            <a:extLst>
              <a:ext uri="{FF2B5EF4-FFF2-40B4-BE49-F238E27FC236}">
                <a16:creationId xmlns="" xmlns:a16="http://schemas.microsoft.com/office/drawing/2014/main" id="{67D64CDA-39B8-4EF4-940F-37D2249D4E99}"/>
              </a:ext>
            </a:extLst>
          </p:cNvPr>
          <p:cNvSpPr txBox="1">
            <a:spLocks/>
          </p:cNvSpPr>
          <p:nvPr/>
        </p:nvSpPr>
        <p:spPr>
          <a:xfrm>
            <a:off x="2209800" y="3429000"/>
            <a:ext cx="7772400" cy="1224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43B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3600" dirty="0">
                <a:solidFill>
                  <a:srgbClr val="002060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latin typeface="+mn-lt"/>
                <a:ea typeface="+mn-ea"/>
                <a:cs typeface="+mn-cs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15498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C37C36A-3A32-489B-A51E-CDEF73F7AD54}"/>
              </a:ext>
            </a:extLst>
          </p:cNvPr>
          <p:cNvSpPr/>
          <p:nvPr/>
        </p:nvSpPr>
        <p:spPr>
          <a:xfrm>
            <a:off x="404105" y="5682053"/>
            <a:ext cx="11463277" cy="492363"/>
          </a:xfrm>
          <a:prstGeom prst="rect">
            <a:avLst/>
          </a:prstGeom>
          <a:solidFill>
            <a:srgbClr val="E4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BF561DA-FABD-48FE-98AC-CAF2FEA0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267" y="694382"/>
            <a:ext cx="7128933" cy="687210"/>
          </a:xfrm>
        </p:spPr>
        <p:txBody>
          <a:bodyPr/>
          <a:lstStyle/>
          <a:p>
            <a:pPr algn="ctr"/>
            <a:r>
              <a:rPr lang="ru-RU" dirty="0" smtClean="0"/>
              <a:t>Система </a:t>
            </a:r>
            <a:r>
              <a:rPr lang="ru-RU" dirty="0"/>
              <a:t>оценки соответствия эксплуатируемых ГЭО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критериям </a:t>
            </a:r>
            <a:r>
              <a:rPr lang="ru-RU" dirty="0"/>
              <a:t>устойчивого </a:t>
            </a:r>
            <a:r>
              <a:rPr lang="ru-RU" dirty="0" smtClean="0"/>
              <a:t>развития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1000931-8119-429C-8603-33E78B9E2643}"/>
              </a:ext>
            </a:extLst>
          </p:cNvPr>
          <p:cNvSpPr/>
          <p:nvPr/>
        </p:nvSpPr>
        <p:spPr>
          <a:xfrm>
            <a:off x="880892" y="2288089"/>
            <a:ext cx="10949681" cy="3565473"/>
          </a:xfrm>
          <a:prstGeom prst="rect">
            <a:avLst/>
          </a:prstGeom>
        </p:spPr>
        <p:txBody>
          <a:bodyPr wrap="square" tIns="56271" rIns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500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Первый </a:t>
            </a:r>
            <a:r>
              <a:rPr lang="ru-RU" sz="1500" dirty="0">
                <a:solidFill>
                  <a:schemeClr val="tx2"/>
                </a:solidFill>
                <a:ea typeface="Times New Roman" panose="02020603050405020304" pitchFamily="18" charset="0"/>
              </a:rPr>
              <a:t>в отечественной практике отраслевой механизм оценки в области УР, методика оценки ГЭО УР может стать передовой практикой в РФ, тем самым определяя тренды национального ESG-контекста в РФ</a:t>
            </a:r>
          </a:p>
          <a:p>
            <a:pPr>
              <a:spcAft>
                <a:spcPts val="1200"/>
              </a:spcAft>
            </a:pPr>
            <a:r>
              <a:rPr lang="ru-RU" sz="1500" dirty="0">
                <a:solidFill>
                  <a:schemeClr val="tx2"/>
                </a:solidFill>
                <a:ea typeface="Times New Roman" panose="02020603050405020304" pitchFamily="18" charset="0"/>
              </a:rPr>
              <a:t>Система оценки ГЭО УР </a:t>
            </a:r>
            <a:r>
              <a:rPr lang="ru-RU" sz="1500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является </a:t>
            </a:r>
            <a:r>
              <a:rPr lang="ru-RU" sz="1500" dirty="0">
                <a:solidFill>
                  <a:schemeClr val="tx2"/>
                </a:solidFill>
                <a:ea typeface="Times New Roman" panose="02020603050405020304" pitchFamily="18" charset="0"/>
              </a:rPr>
              <a:t>дополнительным инструментом самооценки компаний </a:t>
            </a:r>
            <a:r>
              <a:rPr lang="ru-RU" sz="1500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гидроэнергетики</a:t>
            </a:r>
          </a:p>
          <a:p>
            <a:pPr>
              <a:spcAft>
                <a:spcPts val="1200"/>
              </a:spcAft>
            </a:pPr>
            <a:r>
              <a:rPr lang="ru-RU" sz="1500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Прошла практическую апробацию на гидроэнергетических объектах </a:t>
            </a:r>
          </a:p>
          <a:p>
            <a:pPr>
              <a:spcAft>
                <a:spcPts val="1200"/>
              </a:spcAft>
            </a:pPr>
            <a:r>
              <a:rPr lang="ru-RU" sz="1500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Компаниям</a:t>
            </a:r>
            <a:r>
              <a:rPr lang="ru-RU" sz="1500" dirty="0">
                <a:solidFill>
                  <a:schemeClr val="tx2"/>
                </a:solidFill>
                <a:ea typeface="Times New Roman" panose="02020603050405020304" pitchFamily="18" charset="0"/>
              </a:rPr>
              <a:t>, эксплуатирующим ГЭО, апробация </a:t>
            </a:r>
            <a:r>
              <a:rPr lang="ru-RU" sz="1500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позвол</a:t>
            </a:r>
            <a:r>
              <a:rPr lang="ru-RU" sz="1500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яет</a:t>
            </a:r>
            <a:r>
              <a:rPr lang="ru-RU" sz="1500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 определить </a:t>
            </a:r>
            <a:r>
              <a:rPr lang="ru-RU" sz="1500" dirty="0">
                <a:solidFill>
                  <a:schemeClr val="tx2"/>
                </a:solidFill>
                <a:ea typeface="Times New Roman" panose="02020603050405020304" pitchFamily="18" charset="0"/>
              </a:rPr>
              <a:t>области, требующие введения дополнительных мер для обеспечения соответствия наилучшим международным практикам в области устойчивого развития</a:t>
            </a:r>
          </a:p>
          <a:p>
            <a:pPr>
              <a:spcAft>
                <a:spcPts val="1200"/>
              </a:spcAft>
            </a:pPr>
            <a:r>
              <a:rPr lang="ru-RU" sz="1500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Систематическое </a:t>
            </a:r>
            <a:r>
              <a:rPr lang="ru-RU" sz="1500" dirty="0">
                <a:solidFill>
                  <a:schemeClr val="tx2"/>
                </a:solidFill>
                <a:ea typeface="Times New Roman" panose="02020603050405020304" pitchFamily="18" charset="0"/>
              </a:rPr>
              <a:t>проведение оценки и анализ результатов позволит организациям-членам Ассоциации «Гидроэнергетика России» совершенствовать практики устойчивого развития на объектах</a:t>
            </a:r>
          </a:p>
          <a:p>
            <a:pPr>
              <a:spcAft>
                <a:spcPts val="1200"/>
              </a:spcAft>
            </a:pPr>
            <a:r>
              <a:rPr lang="ru-RU" sz="1500" dirty="0">
                <a:solidFill>
                  <a:schemeClr val="tx2"/>
                </a:solidFill>
                <a:ea typeface="Times New Roman" panose="02020603050405020304" pitchFamily="18" charset="0"/>
              </a:rPr>
              <a:t>Система и Регламент проведения оценки утверждены организациями-членами Ассоциации «Гидроэнергетика России» и переданы им для дальнейшего использования</a:t>
            </a:r>
          </a:p>
          <a:p>
            <a:pPr>
              <a:spcAft>
                <a:spcPts val="1200"/>
              </a:spcAft>
            </a:pPr>
            <a:endParaRPr lang="ru-RU" sz="1500" dirty="0">
              <a:solidFill>
                <a:schemeClr val="tx2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920EE78-B3BC-4DCB-9EEE-6198EBFA4AC1}"/>
              </a:ext>
            </a:extLst>
          </p:cNvPr>
          <p:cNvSpPr/>
          <p:nvPr/>
        </p:nvSpPr>
        <p:spPr>
          <a:xfrm>
            <a:off x="1215638" y="5739823"/>
            <a:ext cx="10669662" cy="41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369"/>
              </a:spcBef>
              <a:spcAft>
                <a:spcPts val="369"/>
              </a:spcAft>
            </a:pPr>
            <a:r>
              <a:rPr lang="ru-RU" sz="1100" dirty="0">
                <a:solidFill>
                  <a:srgbClr val="043B40"/>
                </a:solidFill>
                <a:ea typeface="Times New Roman" panose="02020603050405020304" pitchFamily="18" charset="0"/>
              </a:rPr>
              <a:t>В связи с высокой заинтересованностью отраслевого сообщества организациями-членами Ассоциации принято решение о разработке СТО на базе апробированной «Системы оценки ГЭО УР»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01D86A69-AEC5-43F0-93D3-D40D5CBF8067}"/>
              </a:ext>
            </a:extLst>
          </p:cNvPr>
          <p:cNvSpPr/>
          <p:nvPr/>
        </p:nvSpPr>
        <p:spPr>
          <a:xfrm>
            <a:off x="514210" y="2387162"/>
            <a:ext cx="333509" cy="336844"/>
          </a:xfrm>
          <a:prstGeom prst="ellipse">
            <a:avLst/>
          </a:prstGeom>
          <a:solidFill>
            <a:srgbClr val="9DCD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01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B9B46A3-639E-435E-A67C-1DC63A2297D8}"/>
              </a:ext>
            </a:extLst>
          </p:cNvPr>
          <p:cNvSpPr/>
          <p:nvPr/>
        </p:nvSpPr>
        <p:spPr>
          <a:xfrm>
            <a:off x="514210" y="2925642"/>
            <a:ext cx="333509" cy="336844"/>
          </a:xfrm>
          <a:prstGeom prst="ellipse">
            <a:avLst/>
          </a:prstGeom>
          <a:solidFill>
            <a:srgbClr val="9DCD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02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3A413A0-316F-4B47-9AB9-D3AA39B876A5}"/>
              </a:ext>
            </a:extLst>
          </p:cNvPr>
          <p:cNvSpPr/>
          <p:nvPr/>
        </p:nvSpPr>
        <p:spPr>
          <a:xfrm>
            <a:off x="505704" y="3372070"/>
            <a:ext cx="333509" cy="336844"/>
          </a:xfrm>
          <a:prstGeom prst="ellipse">
            <a:avLst/>
          </a:prstGeom>
          <a:solidFill>
            <a:srgbClr val="9DCD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03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7957547-A3D2-4CD3-8913-84579EBA28E0}"/>
              </a:ext>
            </a:extLst>
          </p:cNvPr>
          <p:cNvSpPr/>
          <p:nvPr/>
        </p:nvSpPr>
        <p:spPr>
          <a:xfrm>
            <a:off x="513338" y="3870326"/>
            <a:ext cx="333509" cy="336844"/>
          </a:xfrm>
          <a:prstGeom prst="ellipse">
            <a:avLst/>
          </a:prstGeom>
          <a:solidFill>
            <a:srgbClr val="9DCD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04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DB26AA5-0C5C-42E6-9CD5-EBF68762D618}"/>
              </a:ext>
            </a:extLst>
          </p:cNvPr>
          <p:cNvSpPr/>
          <p:nvPr/>
        </p:nvSpPr>
        <p:spPr>
          <a:xfrm>
            <a:off x="520298" y="4436599"/>
            <a:ext cx="333509" cy="336844"/>
          </a:xfrm>
          <a:prstGeom prst="ellipse">
            <a:avLst/>
          </a:prstGeom>
          <a:solidFill>
            <a:srgbClr val="9DCD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05</a:t>
            </a: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FE907326-F474-4447-932B-3D12AAE6C248}"/>
              </a:ext>
            </a:extLst>
          </p:cNvPr>
          <p:cNvGrpSpPr/>
          <p:nvPr/>
        </p:nvGrpSpPr>
        <p:grpSpPr>
          <a:xfrm>
            <a:off x="587488" y="5746569"/>
            <a:ext cx="394297" cy="377045"/>
            <a:chOff x="10740396" y="3498076"/>
            <a:chExt cx="551066" cy="551067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88BC4C03-A711-4799-B651-52FDEEBBA400}"/>
                </a:ext>
              </a:extLst>
            </p:cNvPr>
            <p:cNvSpPr/>
            <p:nvPr/>
          </p:nvSpPr>
          <p:spPr>
            <a:xfrm>
              <a:off x="11005789" y="3498076"/>
              <a:ext cx="15624" cy="85933"/>
            </a:xfrm>
            <a:custGeom>
              <a:avLst/>
              <a:gdLst>
                <a:gd name="connsiteX0" fmla="*/ 12689 w 17906"/>
                <a:gd name="connsiteY0" fmla="*/ 88706 h 98483"/>
                <a:gd name="connsiteX1" fmla="*/ 12689 w 17906"/>
                <a:gd name="connsiteY1" fmla="*/ 12689 h 9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06" h="98483">
                  <a:moveTo>
                    <a:pt x="12689" y="88706"/>
                  </a:moveTo>
                  <a:lnTo>
                    <a:pt x="12689" y="12689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E2C0E266-CCED-419E-B884-333748549882}"/>
                </a:ext>
              </a:extLst>
            </p:cNvPr>
            <p:cNvSpPr/>
            <p:nvPr/>
          </p:nvSpPr>
          <p:spPr>
            <a:xfrm>
              <a:off x="10872108" y="3534345"/>
              <a:ext cx="54685" cy="78121"/>
            </a:xfrm>
            <a:custGeom>
              <a:avLst/>
              <a:gdLst>
                <a:gd name="connsiteX0" fmla="*/ 50698 w 62671"/>
                <a:gd name="connsiteY0" fmla="*/ 78512 h 89530"/>
                <a:gd name="connsiteX1" fmla="*/ 12689 w 62671"/>
                <a:gd name="connsiteY1" fmla="*/ 12689 h 8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71" h="89530">
                  <a:moveTo>
                    <a:pt x="50698" y="78512"/>
                  </a:moveTo>
                  <a:lnTo>
                    <a:pt x="12689" y="12689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8802B363-77D2-431F-8C83-51CD60ABFED3}"/>
                </a:ext>
              </a:extLst>
            </p:cNvPr>
            <p:cNvSpPr/>
            <p:nvPr/>
          </p:nvSpPr>
          <p:spPr>
            <a:xfrm>
              <a:off x="10775332" y="3632091"/>
              <a:ext cx="78121" cy="54685"/>
            </a:xfrm>
            <a:custGeom>
              <a:avLst/>
              <a:gdLst>
                <a:gd name="connsiteX0" fmla="*/ 78524 w 89530"/>
                <a:gd name="connsiteY0" fmla="*/ 50710 h 62671"/>
                <a:gd name="connsiteX1" fmla="*/ 12689 w 89530"/>
                <a:gd name="connsiteY1" fmla="*/ 12689 h 6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530" h="62671">
                  <a:moveTo>
                    <a:pt x="78524" y="50710"/>
                  </a:moveTo>
                  <a:lnTo>
                    <a:pt x="12689" y="12689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F4CE871-E87A-4067-BE88-F3C11D1BFDD8}"/>
                </a:ext>
              </a:extLst>
            </p:cNvPr>
            <p:cNvSpPr/>
            <p:nvPr/>
          </p:nvSpPr>
          <p:spPr>
            <a:xfrm>
              <a:off x="10740396" y="3765136"/>
              <a:ext cx="85933" cy="15624"/>
            </a:xfrm>
            <a:custGeom>
              <a:avLst/>
              <a:gdLst>
                <a:gd name="connsiteX0" fmla="*/ 88706 w 98483"/>
                <a:gd name="connsiteY0" fmla="*/ 12689 h 17906"/>
                <a:gd name="connsiteX1" fmla="*/ 12689 w 98483"/>
                <a:gd name="connsiteY1" fmla="*/ 12689 h 1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483" h="17906">
                  <a:moveTo>
                    <a:pt x="88706" y="12689"/>
                  </a:moveTo>
                  <a:lnTo>
                    <a:pt x="12689" y="12689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4F8BFB91-8ED9-4A56-9B5B-E1B6394B5151}"/>
                </a:ext>
              </a:extLst>
            </p:cNvPr>
            <p:cNvSpPr/>
            <p:nvPr/>
          </p:nvSpPr>
          <p:spPr>
            <a:xfrm>
              <a:off x="10776665" y="3864663"/>
              <a:ext cx="78121" cy="54685"/>
            </a:xfrm>
            <a:custGeom>
              <a:avLst/>
              <a:gdLst>
                <a:gd name="connsiteX0" fmla="*/ 78524 w 89530"/>
                <a:gd name="connsiteY0" fmla="*/ 12689 h 62671"/>
                <a:gd name="connsiteX1" fmla="*/ 12689 w 89530"/>
                <a:gd name="connsiteY1" fmla="*/ 50710 h 6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530" h="62671">
                  <a:moveTo>
                    <a:pt x="78524" y="12689"/>
                  </a:moveTo>
                  <a:lnTo>
                    <a:pt x="12689" y="50710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5A901CAE-7C00-40D0-86A9-B17CD094C5DA}"/>
                </a:ext>
              </a:extLst>
            </p:cNvPr>
            <p:cNvSpPr/>
            <p:nvPr/>
          </p:nvSpPr>
          <p:spPr>
            <a:xfrm>
              <a:off x="10874420" y="3937159"/>
              <a:ext cx="54685" cy="78121"/>
            </a:xfrm>
            <a:custGeom>
              <a:avLst/>
              <a:gdLst>
                <a:gd name="connsiteX0" fmla="*/ 50698 w 62671"/>
                <a:gd name="connsiteY0" fmla="*/ 12689 h 89530"/>
                <a:gd name="connsiteX1" fmla="*/ 12689 w 62671"/>
                <a:gd name="connsiteY1" fmla="*/ 78536 h 8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71" h="89530">
                  <a:moveTo>
                    <a:pt x="50698" y="12689"/>
                  </a:moveTo>
                  <a:lnTo>
                    <a:pt x="12689" y="78536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22CBA3BC-C2D6-4905-AA24-D41FAE67374D}"/>
                </a:ext>
              </a:extLst>
            </p:cNvPr>
            <p:cNvSpPr/>
            <p:nvPr/>
          </p:nvSpPr>
          <p:spPr>
            <a:xfrm>
              <a:off x="11005789" y="3963210"/>
              <a:ext cx="15624" cy="85933"/>
            </a:xfrm>
            <a:custGeom>
              <a:avLst/>
              <a:gdLst>
                <a:gd name="connsiteX0" fmla="*/ 12689 w 17906"/>
                <a:gd name="connsiteY0" fmla="*/ 12689 h 98483"/>
                <a:gd name="connsiteX1" fmla="*/ 12689 w 17906"/>
                <a:gd name="connsiteY1" fmla="*/ 88706 h 9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06" h="98483">
                  <a:moveTo>
                    <a:pt x="12689" y="12689"/>
                  </a:moveTo>
                  <a:lnTo>
                    <a:pt x="12689" y="88706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42BDC611-9E1D-4D9E-A920-2175C442208E}"/>
                </a:ext>
              </a:extLst>
            </p:cNvPr>
            <p:cNvSpPr/>
            <p:nvPr/>
          </p:nvSpPr>
          <p:spPr>
            <a:xfrm>
              <a:off x="11106992" y="3935826"/>
              <a:ext cx="54685" cy="78121"/>
            </a:xfrm>
            <a:custGeom>
              <a:avLst/>
              <a:gdLst>
                <a:gd name="connsiteX0" fmla="*/ 12689 w 62671"/>
                <a:gd name="connsiteY0" fmla="*/ 12689 h 89530"/>
                <a:gd name="connsiteX1" fmla="*/ 50698 w 62671"/>
                <a:gd name="connsiteY1" fmla="*/ 78524 h 8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71" h="89530">
                  <a:moveTo>
                    <a:pt x="12689" y="12689"/>
                  </a:moveTo>
                  <a:lnTo>
                    <a:pt x="50698" y="78524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7238B9A7-08FE-4731-A59E-4BD555D541FA}"/>
                </a:ext>
              </a:extLst>
            </p:cNvPr>
            <p:cNvSpPr/>
            <p:nvPr/>
          </p:nvSpPr>
          <p:spPr>
            <a:xfrm>
              <a:off x="11179489" y="3862350"/>
              <a:ext cx="78121" cy="54685"/>
            </a:xfrm>
            <a:custGeom>
              <a:avLst/>
              <a:gdLst>
                <a:gd name="connsiteX0" fmla="*/ 12689 w 89530"/>
                <a:gd name="connsiteY0" fmla="*/ 12689 h 62671"/>
                <a:gd name="connsiteX1" fmla="*/ 78524 w 89530"/>
                <a:gd name="connsiteY1" fmla="*/ 50698 h 6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530" h="62671">
                  <a:moveTo>
                    <a:pt x="12689" y="12689"/>
                  </a:moveTo>
                  <a:lnTo>
                    <a:pt x="78524" y="50698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2258013D-46C1-4B16-805B-513C9E5E9903}"/>
                </a:ext>
              </a:extLst>
            </p:cNvPr>
            <p:cNvSpPr/>
            <p:nvPr/>
          </p:nvSpPr>
          <p:spPr>
            <a:xfrm>
              <a:off x="11205529" y="3762470"/>
              <a:ext cx="85933" cy="15624"/>
            </a:xfrm>
            <a:custGeom>
              <a:avLst/>
              <a:gdLst>
                <a:gd name="connsiteX0" fmla="*/ 12689 w 98483"/>
                <a:gd name="connsiteY0" fmla="*/ 12689 h 17906"/>
                <a:gd name="connsiteX1" fmla="*/ 88718 w 98483"/>
                <a:gd name="connsiteY1" fmla="*/ 12689 h 1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483" h="17906">
                  <a:moveTo>
                    <a:pt x="12689" y="12689"/>
                  </a:moveTo>
                  <a:lnTo>
                    <a:pt x="88718" y="12689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6956A343-4B77-4A7C-97A0-476357C104C3}"/>
                </a:ext>
              </a:extLst>
            </p:cNvPr>
            <p:cNvSpPr/>
            <p:nvPr/>
          </p:nvSpPr>
          <p:spPr>
            <a:xfrm>
              <a:off x="11178145" y="3629778"/>
              <a:ext cx="78121" cy="54685"/>
            </a:xfrm>
            <a:custGeom>
              <a:avLst/>
              <a:gdLst>
                <a:gd name="connsiteX0" fmla="*/ 12689 w 89530"/>
                <a:gd name="connsiteY0" fmla="*/ 50710 h 62671"/>
                <a:gd name="connsiteX1" fmla="*/ 78536 w 89530"/>
                <a:gd name="connsiteY1" fmla="*/ 12689 h 6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530" h="62671">
                  <a:moveTo>
                    <a:pt x="12689" y="50710"/>
                  </a:moveTo>
                  <a:lnTo>
                    <a:pt x="78536" y="12689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A14CC348-65B5-4847-AAE7-0D330E51EAAE}"/>
                </a:ext>
              </a:extLst>
            </p:cNvPr>
            <p:cNvSpPr/>
            <p:nvPr/>
          </p:nvSpPr>
          <p:spPr>
            <a:xfrm>
              <a:off x="11104669" y="3533002"/>
              <a:ext cx="54685" cy="78121"/>
            </a:xfrm>
            <a:custGeom>
              <a:avLst/>
              <a:gdLst>
                <a:gd name="connsiteX0" fmla="*/ 12689 w 62671"/>
                <a:gd name="connsiteY0" fmla="*/ 78524 h 89530"/>
                <a:gd name="connsiteX1" fmla="*/ 50698 w 62671"/>
                <a:gd name="connsiteY1" fmla="*/ 12689 h 8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71" h="89530">
                  <a:moveTo>
                    <a:pt x="12689" y="78524"/>
                  </a:moveTo>
                  <a:lnTo>
                    <a:pt x="50698" y="12689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7DCD1079-1050-473B-8C7D-A3535777CA41}"/>
                </a:ext>
              </a:extLst>
            </p:cNvPr>
            <p:cNvSpPr/>
            <p:nvPr/>
          </p:nvSpPr>
          <p:spPr>
            <a:xfrm>
              <a:off x="10945219" y="3531929"/>
              <a:ext cx="31248" cy="54685"/>
            </a:xfrm>
            <a:custGeom>
              <a:avLst/>
              <a:gdLst>
                <a:gd name="connsiteX0" fmla="*/ 24114 w 35812"/>
                <a:gd name="connsiteY0" fmla="*/ 55329 h 62671"/>
                <a:gd name="connsiteX1" fmla="*/ 12689 w 35812"/>
                <a:gd name="connsiteY1" fmla="*/ 12689 h 6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12" h="62671">
                  <a:moveTo>
                    <a:pt x="24114" y="55329"/>
                  </a:moveTo>
                  <a:lnTo>
                    <a:pt x="12689" y="12689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949D983F-1916-4572-B8E9-E4CA9EBE9532}"/>
                </a:ext>
              </a:extLst>
            </p:cNvPr>
            <p:cNvSpPr/>
            <p:nvPr/>
          </p:nvSpPr>
          <p:spPr>
            <a:xfrm>
              <a:off x="10837443" y="3593458"/>
              <a:ext cx="46873" cy="46873"/>
            </a:xfrm>
            <a:custGeom>
              <a:avLst/>
              <a:gdLst>
                <a:gd name="connsiteX0" fmla="*/ 43905 w 53718"/>
                <a:gd name="connsiteY0" fmla="*/ 43894 h 53718"/>
                <a:gd name="connsiteX1" fmla="*/ 12689 w 53718"/>
                <a:gd name="connsiteY1" fmla="*/ 12689 h 5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718" h="53718">
                  <a:moveTo>
                    <a:pt x="43905" y="43894"/>
                  </a:moveTo>
                  <a:lnTo>
                    <a:pt x="12689" y="12689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034C76A3-1052-435F-AC83-1B76A99E5C2E}"/>
                </a:ext>
              </a:extLst>
            </p:cNvPr>
            <p:cNvSpPr/>
            <p:nvPr/>
          </p:nvSpPr>
          <p:spPr>
            <a:xfrm>
              <a:off x="10774863" y="3700619"/>
              <a:ext cx="54685" cy="31248"/>
            </a:xfrm>
            <a:custGeom>
              <a:avLst/>
              <a:gdLst>
                <a:gd name="connsiteX0" fmla="*/ 55330 w 62671"/>
                <a:gd name="connsiteY0" fmla="*/ 24113 h 35812"/>
                <a:gd name="connsiteX1" fmla="*/ 12689 w 62671"/>
                <a:gd name="connsiteY1" fmla="*/ 12689 h 3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71" h="35812">
                  <a:moveTo>
                    <a:pt x="55330" y="24113"/>
                  </a:moveTo>
                  <a:lnTo>
                    <a:pt x="12689" y="12689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1598B0EC-7552-4FC8-99A1-648F81F8F34F}"/>
                </a:ext>
              </a:extLst>
            </p:cNvPr>
            <p:cNvSpPr/>
            <p:nvPr/>
          </p:nvSpPr>
          <p:spPr>
            <a:xfrm>
              <a:off x="10774259" y="3814748"/>
              <a:ext cx="54685" cy="31248"/>
            </a:xfrm>
            <a:custGeom>
              <a:avLst/>
              <a:gdLst>
                <a:gd name="connsiteX0" fmla="*/ 55317 w 62671"/>
                <a:gd name="connsiteY0" fmla="*/ 12689 h 35812"/>
                <a:gd name="connsiteX1" fmla="*/ 12689 w 62671"/>
                <a:gd name="connsiteY1" fmla="*/ 24113 h 3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71" h="35812">
                  <a:moveTo>
                    <a:pt x="55317" y="12689"/>
                  </a:moveTo>
                  <a:lnTo>
                    <a:pt x="12689" y="24113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FFDDDEE-8702-43D6-8A53-C4262CC496E7}"/>
                </a:ext>
              </a:extLst>
            </p:cNvPr>
            <p:cNvSpPr/>
            <p:nvPr/>
          </p:nvSpPr>
          <p:spPr>
            <a:xfrm>
              <a:off x="10835777" y="3905254"/>
              <a:ext cx="46873" cy="46873"/>
            </a:xfrm>
            <a:custGeom>
              <a:avLst/>
              <a:gdLst>
                <a:gd name="connsiteX0" fmla="*/ 43905 w 53718"/>
                <a:gd name="connsiteY0" fmla="*/ 12689 h 53718"/>
                <a:gd name="connsiteX1" fmla="*/ 12689 w 53718"/>
                <a:gd name="connsiteY1" fmla="*/ 43905 h 5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718" h="53718">
                  <a:moveTo>
                    <a:pt x="43905" y="12689"/>
                  </a:moveTo>
                  <a:lnTo>
                    <a:pt x="12689" y="43905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374B47AE-3B44-475E-A25E-EA9D4C0B970E}"/>
                </a:ext>
              </a:extLst>
            </p:cNvPr>
            <p:cNvSpPr/>
            <p:nvPr/>
          </p:nvSpPr>
          <p:spPr>
            <a:xfrm>
              <a:off x="10942938" y="3957866"/>
              <a:ext cx="31248" cy="54685"/>
            </a:xfrm>
            <a:custGeom>
              <a:avLst/>
              <a:gdLst>
                <a:gd name="connsiteX0" fmla="*/ 24114 w 35812"/>
                <a:gd name="connsiteY0" fmla="*/ 12689 h 62671"/>
                <a:gd name="connsiteX1" fmla="*/ 12689 w 35812"/>
                <a:gd name="connsiteY1" fmla="*/ 55317 h 6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12" h="62671">
                  <a:moveTo>
                    <a:pt x="24114" y="12689"/>
                  </a:moveTo>
                  <a:lnTo>
                    <a:pt x="12689" y="55317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33FAEF4E-86C8-4EA8-A8AE-B4A03095BC95}"/>
                </a:ext>
              </a:extLst>
            </p:cNvPr>
            <p:cNvSpPr/>
            <p:nvPr/>
          </p:nvSpPr>
          <p:spPr>
            <a:xfrm>
              <a:off x="11057068" y="3958480"/>
              <a:ext cx="31248" cy="54685"/>
            </a:xfrm>
            <a:custGeom>
              <a:avLst/>
              <a:gdLst>
                <a:gd name="connsiteX0" fmla="*/ 12689 w 35812"/>
                <a:gd name="connsiteY0" fmla="*/ 12689 h 62671"/>
                <a:gd name="connsiteX1" fmla="*/ 24113 w 35812"/>
                <a:gd name="connsiteY1" fmla="*/ 55317 h 6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12" h="62671">
                  <a:moveTo>
                    <a:pt x="12689" y="12689"/>
                  </a:moveTo>
                  <a:lnTo>
                    <a:pt x="24113" y="55317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81BA73C7-4173-4688-A91D-E0617F6AB92C}"/>
                </a:ext>
              </a:extLst>
            </p:cNvPr>
            <p:cNvSpPr/>
            <p:nvPr/>
          </p:nvSpPr>
          <p:spPr>
            <a:xfrm>
              <a:off x="11147584" y="3906932"/>
              <a:ext cx="46873" cy="46873"/>
            </a:xfrm>
            <a:custGeom>
              <a:avLst/>
              <a:gdLst>
                <a:gd name="connsiteX0" fmla="*/ 12689 w 53718"/>
                <a:gd name="connsiteY0" fmla="*/ 12689 h 53718"/>
                <a:gd name="connsiteX1" fmla="*/ 43894 w 53718"/>
                <a:gd name="connsiteY1" fmla="*/ 43894 h 5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718" h="53718">
                  <a:moveTo>
                    <a:pt x="12689" y="12689"/>
                  </a:moveTo>
                  <a:lnTo>
                    <a:pt x="43894" y="43894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8A918D4-E43D-45FD-B7E9-AA97C6EC489E}"/>
                </a:ext>
              </a:extLst>
            </p:cNvPr>
            <p:cNvSpPr/>
            <p:nvPr/>
          </p:nvSpPr>
          <p:spPr>
            <a:xfrm>
              <a:off x="11200185" y="3817030"/>
              <a:ext cx="54685" cy="31248"/>
            </a:xfrm>
            <a:custGeom>
              <a:avLst/>
              <a:gdLst>
                <a:gd name="connsiteX0" fmla="*/ 12689 w 62671"/>
                <a:gd name="connsiteY0" fmla="*/ 12689 h 35812"/>
                <a:gd name="connsiteX1" fmla="*/ 55329 w 62671"/>
                <a:gd name="connsiteY1" fmla="*/ 24113 h 3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71" h="35812">
                  <a:moveTo>
                    <a:pt x="12689" y="12689"/>
                  </a:moveTo>
                  <a:lnTo>
                    <a:pt x="55329" y="24113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BAC8F7F1-9649-4218-B14E-10FED516C6B2}"/>
                </a:ext>
              </a:extLst>
            </p:cNvPr>
            <p:cNvSpPr/>
            <p:nvPr/>
          </p:nvSpPr>
          <p:spPr>
            <a:xfrm>
              <a:off x="11200800" y="3702900"/>
              <a:ext cx="54685" cy="31248"/>
            </a:xfrm>
            <a:custGeom>
              <a:avLst/>
              <a:gdLst>
                <a:gd name="connsiteX0" fmla="*/ 12689 w 62671"/>
                <a:gd name="connsiteY0" fmla="*/ 24113 h 35812"/>
                <a:gd name="connsiteX1" fmla="*/ 55317 w 62671"/>
                <a:gd name="connsiteY1" fmla="*/ 12689 h 3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71" h="35812">
                  <a:moveTo>
                    <a:pt x="12689" y="24113"/>
                  </a:moveTo>
                  <a:lnTo>
                    <a:pt x="55317" y="12689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0AC7C9BE-67EB-45D3-827A-913C3FA8E188}"/>
                </a:ext>
              </a:extLst>
            </p:cNvPr>
            <p:cNvSpPr/>
            <p:nvPr/>
          </p:nvSpPr>
          <p:spPr>
            <a:xfrm>
              <a:off x="11149251" y="3595124"/>
              <a:ext cx="46873" cy="46873"/>
            </a:xfrm>
            <a:custGeom>
              <a:avLst/>
              <a:gdLst>
                <a:gd name="connsiteX0" fmla="*/ 12689 w 53718"/>
                <a:gd name="connsiteY0" fmla="*/ 43893 h 53718"/>
                <a:gd name="connsiteX1" fmla="*/ 43905 w 53718"/>
                <a:gd name="connsiteY1" fmla="*/ 12689 h 5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718" h="53718">
                  <a:moveTo>
                    <a:pt x="12689" y="43893"/>
                  </a:moveTo>
                  <a:lnTo>
                    <a:pt x="43905" y="12689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E47E7E61-B03B-42E6-B402-0F16B59C0060}"/>
                </a:ext>
              </a:extLst>
            </p:cNvPr>
            <p:cNvSpPr/>
            <p:nvPr/>
          </p:nvSpPr>
          <p:spPr>
            <a:xfrm>
              <a:off x="11059349" y="3532544"/>
              <a:ext cx="31248" cy="54685"/>
            </a:xfrm>
            <a:custGeom>
              <a:avLst/>
              <a:gdLst>
                <a:gd name="connsiteX0" fmla="*/ 12689 w 35812"/>
                <a:gd name="connsiteY0" fmla="*/ 55317 h 62671"/>
                <a:gd name="connsiteX1" fmla="*/ 24113 w 35812"/>
                <a:gd name="connsiteY1" fmla="*/ 12689 h 6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12" h="62671">
                  <a:moveTo>
                    <a:pt x="12689" y="55317"/>
                  </a:moveTo>
                  <a:lnTo>
                    <a:pt x="24113" y="12689"/>
                  </a:lnTo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119518EB-1FCE-4262-915C-828C26E1E79C}"/>
                </a:ext>
              </a:extLst>
            </p:cNvPr>
            <p:cNvSpPr/>
            <p:nvPr/>
          </p:nvSpPr>
          <p:spPr>
            <a:xfrm>
              <a:off x="10911333" y="3682505"/>
              <a:ext cx="226551" cy="179679"/>
            </a:xfrm>
            <a:custGeom>
              <a:avLst/>
              <a:gdLst>
                <a:gd name="connsiteX0" fmla="*/ 248490 w 259637"/>
                <a:gd name="connsiteY0" fmla="*/ 56249 h 205919"/>
                <a:gd name="connsiteX1" fmla="*/ 140732 w 259637"/>
                <a:gd name="connsiteY1" fmla="*/ 190579 h 205919"/>
                <a:gd name="connsiteX2" fmla="*/ 100813 w 259637"/>
                <a:gd name="connsiteY2" fmla="*/ 190579 h 205919"/>
                <a:gd name="connsiteX3" fmla="*/ 19138 w 259637"/>
                <a:gd name="connsiteY3" fmla="*/ 94902 h 205919"/>
                <a:gd name="connsiteX4" fmla="*/ 22541 w 259637"/>
                <a:gd name="connsiteY4" fmla="*/ 56046 h 205919"/>
                <a:gd name="connsiteX5" fmla="*/ 61409 w 259637"/>
                <a:gd name="connsiteY5" fmla="*/ 59448 h 205919"/>
                <a:gd name="connsiteX6" fmla="*/ 120773 w 259637"/>
                <a:gd name="connsiteY6" fmla="*/ 128816 h 205919"/>
                <a:gd name="connsiteX7" fmla="*/ 206220 w 259637"/>
                <a:gd name="connsiteY7" fmla="*/ 20795 h 205919"/>
                <a:gd name="connsiteX8" fmla="*/ 248490 w 259637"/>
                <a:gd name="connsiteY8" fmla="*/ 12689 h 20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637" h="205919">
                  <a:moveTo>
                    <a:pt x="248490" y="56249"/>
                  </a:moveTo>
                  <a:cubicBezTo>
                    <a:pt x="248490" y="56249"/>
                    <a:pt x="141102" y="190185"/>
                    <a:pt x="140732" y="190579"/>
                  </a:cubicBezTo>
                  <a:cubicBezTo>
                    <a:pt x="130132" y="201920"/>
                    <a:pt x="111450" y="201789"/>
                    <a:pt x="100813" y="190579"/>
                  </a:cubicBezTo>
                  <a:cubicBezTo>
                    <a:pt x="100432" y="190185"/>
                    <a:pt x="19138" y="94902"/>
                    <a:pt x="19138" y="94902"/>
                  </a:cubicBezTo>
                  <a:cubicBezTo>
                    <a:pt x="9350" y="83227"/>
                    <a:pt x="10878" y="65834"/>
                    <a:pt x="22541" y="56046"/>
                  </a:cubicBezTo>
                  <a:cubicBezTo>
                    <a:pt x="34227" y="46245"/>
                    <a:pt x="51620" y="47773"/>
                    <a:pt x="61409" y="59448"/>
                  </a:cubicBezTo>
                  <a:lnTo>
                    <a:pt x="120773" y="128816"/>
                  </a:lnTo>
                  <a:lnTo>
                    <a:pt x="206220" y="20795"/>
                  </a:lnTo>
                  <a:lnTo>
                    <a:pt x="248490" y="12689"/>
                  </a:lnTo>
                  <a:close/>
                </a:path>
              </a:pathLst>
            </a:custGeom>
            <a:noFill/>
            <a:ln w="6350" cap="rnd">
              <a:solidFill>
                <a:srgbClr val="6D207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3C3E4137-6578-424E-A5E2-4CE33931C86F}"/>
              </a:ext>
            </a:extLst>
          </p:cNvPr>
          <p:cNvSpPr/>
          <p:nvPr/>
        </p:nvSpPr>
        <p:spPr>
          <a:xfrm>
            <a:off x="513338" y="5020959"/>
            <a:ext cx="333509" cy="336844"/>
          </a:xfrm>
          <a:prstGeom prst="ellipse">
            <a:avLst/>
          </a:prstGeom>
          <a:solidFill>
            <a:srgbClr val="9DCD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06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5132" y="1415563"/>
            <a:ext cx="8585201" cy="646331"/>
          </a:xfrm>
          <a:prstGeom prst="rect">
            <a:avLst/>
          </a:prstGeom>
          <a:solidFill>
            <a:srgbClr val="E4F0F0"/>
          </a:solidFill>
          <a:ln w="38100">
            <a:solidFill>
              <a:srgbClr val="9DCD1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43B40"/>
                </a:solidFill>
                <a:latin typeface="Open Sans"/>
              </a:rPr>
              <a:t>Комплексный отраслевой инструмент </a:t>
            </a:r>
            <a:r>
              <a:rPr lang="ru-RU" sz="1200" dirty="0">
                <a:solidFill>
                  <a:srgbClr val="043B40"/>
                </a:solidFill>
                <a:latin typeface="Open Sans"/>
              </a:rPr>
              <a:t>оценки соответствия гидроэнергетического объекта </a:t>
            </a:r>
            <a:r>
              <a:rPr lang="ru-RU" sz="1200" dirty="0" smtClean="0">
                <a:solidFill>
                  <a:srgbClr val="043B40"/>
                </a:solidFill>
                <a:latin typeface="Open Sans"/>
              </a:rPr>
              <a:t>критериям </a:t>
            </a:r>
            <a:r>
              <a:rPr lang="ru-RU" sz="1200" dirty="0">
                <a:solidFill>
                  <a:srgbClr val="043B40"/>
                </a:solidFill>
                <a:latin typeface="Open Sans"/>
              </a:rPr>
              <a:t>устойчивого развития, </a:t>
            </a:r>
            <a:r>
              <a:rPr lang="ru-RU" sz="1200" dirty="0" smtClean="0">
                <a:solidFill>
                  <a:srgbClr val="043B40"/>
                </a:solidFill>
                <a:latin typeface="Open Sans"/>
              </a:rPr>
              <a:t>максимально адаптированный </a:t>
            </a:r>
            <a:r>
              <a:rPr lang="ru-RU" sz="1200" dirty="0">
                <a:solidFill>
                  <a:srgbClr val="043B40"/>
                </a:solidFill>
                <a:latin typeface="Open Sans"/>
              </a:rPr>
              <a:t>под законодательные требования Российской Федерации, а также под международные инструменты и лучшие практики в области устойчивого развития.</a:t>
            </a:r>
            <a:endParaRPr lang="ru-RU" sz="1200" dirty="0">
              <a:solidFill>
                <a:srgbClr val="043B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9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6923" y="695183"/>
            <a:ext cx="4094117" cy="409574"/>
          </a:xfrm>
        </p:spPr>
        <p:txBody>
          <a:bodyPr/>
          <a:lstStyle/>
          <a:p>
            <a:r>
              <a:rPr lang="ru-RU" dirty="0" smtClean="0"/>
              <a:t>Экспертные мнения и отзывы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5" y="1411732"/>
            <a:ext cx="3952772" cy="21658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7298" y="4400107"/>
            <a:ext cx="11843835" cy="16158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100" i="1" dirty="0" smtClean="0">
                <a:solidFill>
                  <a:srgbClr val="002060"/>
                </a:solidFill>
              </a:rPr>
              <a:t>WWF </a:t>
            </a:r>
            <a:r>
              <a:rPr lang="ru-RU" sz="1100" i="1" dirty="0" smtClean="0">
                <a:solidFill>
                  <a:srgbClr val="002060"/>
                </a:solidFill>
              </a:rPr>
              <a:t>«…</a:t>
            </a:r>
            <a:r>
              <a:rPr lang="ru-RU" sz="1100" i="1" dirty="0" smtClean="0">
                <a:solidFill>
                  <a:srgbClr val="002060"/>
                </a:solidFill>
              </a:rPr>
              <a:t>Важно</a:t>
            </a:r>
            <a:r>
              <a:rPr lang="ru-RU" sz="1100" i="1" dirty="0">
                <a:solidFill>
                  <a:srgbClr val="002060"/>
                </a:solidFill>
              </a:rPr>
              <a:t>, что предлагаемые положениями Системы оценки ГЭО УР </a:t>
            </a:r>
            <a:r>
              <a:rPr lang="ru-RU" sz="1100" i="1" dirty="0" smtClean="0">
                <a:solidFill>
                  <a:srgbClr val="002060"/>
                </a:solidFill>
              </a:rPr>
              <a:t>границы оценки </a:t>
            </a:r>
            <a:r>
              <a:rPr lang="ru-RU" sz="1100" i="1" dirty="0">
                <a:solidFill>
                  <a:srgbClr val="002060"/>
                </a:solidFill>
              </a:rPr>
              <a:t>включают водохранилище, участки реки выше и ниже по течению </a:t>
            </a:r>
            <a:r>
              <a:rPr lang="ru-RU" sz="1100" i="1" dirty="0" smtClean="0">
                <a:solidFill>
                  <a:srgbClr val="002060"/>
                </a:solidFill>
              </a:rPr>
              <a:t>от гидроэнергетического </a:t>
            </a:r>
            <a:r>
              <a:rPr lang="ru-RU" sz="1100" i="1" dirty="0">
                <a:solidFill>
                  <a:srgbClr val="002060"/>
                </a:solidFill>
              </a:rPr>
              <a:t>объекта, околоводные и наземные </a:t>
            </a:r>
            <a:r>
              <a:rPr lang="ru-RU" sz="1100" i="1" dirty="0" smtClean="0">
                <a:solidFill>
                  <a:srgbClr val="002060"/>
                </a:solidFill>
              </a:rPr>
              <a:t>экосистемы прилегающей </a:t>
            </a:r>
            <a:r>
              <a:rPr lang="ru-RU" sz="1100" i="1" dirty="0">
                <a:solidFill>
                  <a:srgbClr val="002060"/>
                </a:solidFill>
              </a:rPr>
              <a:t>к водному объекту территории, а также что к оценке </a:t>
            </a:r>
            <a:r>
              <a:rPr lang="ru-RU" sz="1100" i="1" dirty="0" smtClean="0">
                <a:solidFill>
                  <a:srgbClr val="002060"/>
                </a:solidFill>
              </a:rPr>
              <a:t>предлагаются различные </a:t>
            </a:r>
            <a:r>
              <a:rPr lang="ru-RU" sz="1100" i="1" dirty="0">
                <a:solidFill>
                  <a:srgbClr val="002060"/>
                </a:solidFill>
              </a:rPr>
              <a:t>реципиенты воздействия ГЭО, в том числе околоводные и </a:t>
            </a:r>
            <a:r>
              <a:rPr lang="ru-RU" sz="1100" i="1" dirty="0" smtClean="0">
                <a:solidFill>
                  <a:srgbClr val="002060"/>
                </a:solidFill>
              </a:rPr>
              <a:t>наземные экосистемы</a:t>
            </a:r>
            <a:r>
              <a:rPr lang="ru-RU" sz="1100" i="1" dirty="0">
                <a:solidFill>
                  <a:srgbClr val="002060"/>
                </a:solidFill>
              </a:rPr>
              <a:t>, местное население и коренные народы, объекты </a:t>
            </a:r>
            <a:r>
              <a:rPr lang="ru-RU" sz="1100" i="1" dirty="0" smtClean="0">
                <a:solidFill>
                  <a:srgbClr val="002060"/>
                </a:solidFill>
              </a:rPr>
              <a:t>культурного наследия </a:t>
            </a:r>
            <a:r>
              <a:rPr lang="ru-RU" sz="1100" i="1" dirty="0">
                <a:solidFill>
                  <a:srgbClr val="002060"/>
                </a:solidFill>
              </a:rPr>
              <a:t>и др. С точки зрения разработки мер по снижению </a:t>
            </a:r>
            <a:r>
              <a:rPr lang="ru-RU" sz="1100" i="1" dirty="0" smtClean="0">
                <a:solidFill>
                  <a:srgbClr val="002060"/>
                </a:solidFill>
              </a:rPr>
              <a:t>негативного воздействия </a:t>
            </a:r>
            <a:r>
              <a:rPr lang="ru-RU" sz="1100" i="1" dirty="0">
                <a:solidFill>
                  <a:srgbClr val="002060"/>
                </a:solidFill>
              </a:rPr>
              <a:t>ГЭО на водные и околоводные экосистемы, среди представленных </a:t>
            </a:r>
            <a:r>
              <a:rPr lang="ru-RU" sz="1100" i="1" dirty="0" smtClean="0">
                <a:solidFill>
                  <a:srgbClr val="002060"/>
                </a:solidFill>
              </a:rPr>
              <a:t>в Системе </a:t>
            </a:r>
            <a:r>
              <a:rPr lang="ru-RU" sz="1100" i="1" dirty="0">
                <a:solidFill>
                  <a:srgbClr val="002060"/>
                </a:solidFill>
              </a:rPr>
              <a:t>оценки ГЭО УР тематических критериев в направлении “</a:t>
            </a:r>
            <a:r>
              <a:rPr lang="ru-RU" sz="1100" i="1" dirty="0" smtClean="0">
                <a:solidFill>
                  <a:srgbClr val="002060"/>
                </a:solidFill>
              </a:rPr>
              <a:t>Охрана окружающей </a:t>
            </a:r>
            <a:r>
              <a:rPr lang="ru-RU" sz="1100" i="1" dirty="0">
                <a:solidFill>
                  <a:srgbClr val="002060"/>
                </a:solidFill>
              </a:rPr>
              <a:t>среды” особый интерес представляют: рациональное </a:t>
            </a:r>
            <a:r>
              <a:rPr lang="ru-RU" sz="1100" i="1" dirty="0" smtClean="0">
                <a:solidFill>
                  <a:srgbClr val="002060"/>
                </a:solidFill>
              </a:rPr>
              <a:t>использование водных </a:t>
            </a:r>
            <a:r>
              <a:rPr lang="ru-RU" sz="1100" i="1" dirty="0">
                <a:solidFill>
                  <a:srgbClr val="002060"/>
                </a:solidFill>
              </a:rPr>
              <a:t>ресурсов, включая экологические попуски, эрозия и седиментация</a:t>
            </a:r>
            <a:r>
              <a:rPr lang="ru-RU" sz="1100" i="1" dirty="0" smtClean="0">
                <a:solidFill>
                  <a:srgbClr val="002060"/>
                </a:solidFill>
              </a:rPr>
              <a:t>, биоразнообразие.</a:t>
            </a:r>
          </a:p>
          <a:p>
            <a:pPr indent="263525" algn="just"/>
            <a:r>
              <a:rPr lang="ru-RU" sz="1100" i="1" dirty="0">
                <a:solidFill>
                  <a:srgbClr val="002060"/>
                </a:solidFill>
              </a:rPr>
              <a:t>Система оценки ГЭО УР может способствовать выстраиванию </a:t>
            </a:r>
            <a:r>
              <a:rPr lang="ru-RU" sz="1100" i="1" dirty="0" smtClean="0">
                <a:solidFill>
                  <a:srgbClr val="002060"/>
                </a:solidFill>
              </a:rPr>
              <a:t>диалога между </a:t>
            </a:r>
            <a:r>
              <a:rPr lang="ru-RU" sz="1100" i="1" dirty="0">
                <a:solidFill>
                  <a:srgbClr val="002060"/>
                </a:solidFill>
              </a:rPr>
              <a:t>представителями гидроэнергетики, природоохранными организациями </a:t>
            </a:r>
            <a:r>
              <a:rPr lang="ru-RU" sz="1100" i="1" dirty="0" smtClean="0">
                <a:solidFill>
                  <a:srgbClr val="002060"/>
                </a:solidFill>
              </a:rPr>
              <a:t>и другими </a:t>
            </a:r>
            <a:r>
              <a:rPr lang="ru-RU" sz="1100" i="1" dirty="0">
                <a:solidFill>
                  <a:srgbClr val="002060"/>
                </a:solidFill>
              </a:rPr>
              <a:t>заинтересованными сторонами для выявления </a:t>
            </a:r>
            <a:r>
              <a:rPr lang="ru-RU" sz="1100" i="1" dirty="0" smtClean="0">
                <a:solidFill>
                  <a:srgbClr val="002060"/>
                </a:solidFill>
              </a:rPr>
              <a:t>сопутствующих экологических </a:t>
            </a:r>
            <a:r>
              <a:rPr lang="ru-RU" sz="1100" i="1" dirty="0">
                <a:solidFill>
                  <a:srgbClr val="002060"/>
                </a:solidFill>
              </a:rPr>
              <a:t>проблем при оценке эксплуатации гидроэнергетических </a:t>
            </a:r>
            <a:r>
              <a:rPr lang="ru-RU" sz="1100" i="1" dirty="0" smtClean="0">
                <a:solidFill>
                  <a:srgbClr val="002060"/>
                </a:solidFill>
              </a:rPr>
              <a:t>объектов и </a:t>
            </a:r>
            <a:r>
              <a:rPr lang="ru-RU" sz="1100" i="1" dirty="0">
                <a:solidFill>
                  <a:srgbClr val="002060"/>
                </a:solidFill>
              </a:rPr>
              <a:t>для разработки мероприятий по минимизации наносимого экосистемам ущерба</a:t>
            </a:r>
            <a:r>
              <a:rPr lang="ru-RU" sz="1100" i="1" dirty="0" smtClean="0">
                <a:solidFill>
                  <a:srgbClr val="002060"/>
                </a:solidFill>
              </a:rPr>
              <a:t>.»</a:t>
            </a:r>
            <a:endParaRPr lang="ru-RU" sz="1100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331" y="1305208"/>
            <a:ext cx="2357649" cy="17698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087" y="1383719"/>
            <a:ext cx="2338244" cy="946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332" y="1374470"/>
            <a:ext cx="2177969" cy="10377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6607" y="1305208"/>
            <a:ext cx="2084750" cy="14737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1832" y="2506378"/>
            <a:ext cx="1922551" cy="10576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5559" y="2412208"/>
            <a:ext cx="1579820" cy="13257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6796" y="2010742"/>
            <a:ext cx="2179647" cy="12109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2682" y="3976529"/>
            <a:ext cx="11413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43B40"/>
                </a:solidFill>
              </a:rPr>
              <a:t>Разработанная Система оценки ГЭО УР представлена на международных конференциях и получила положительные отзывы и экспертные мнения в России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2434" y="2127767"/>
            <a:ext cx="1542352" cy="16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C8B435B9-FFAB-4CA3-8191-F5AA83D309C5}"/>
              </a:ext>
            </a:extLst>
          </p:cNvPr>
          <p:cNvSpPr/>
          <p:nvPr/>
        </p:nvSpPr>
        <p:spPr>
          <a:xfrm>
            <a:off x="5344998" y="3220784"/>
            <a:ext cx="6404090" cy="1558710"/>
          </a:xfrm>
          <a:prstGeom prst="rect">
            <a:avLst/>
          </a:prstGeom>
          <a:solidFill>
            <a:srgbClr val="C7A8CC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7F81857-B83A-4C2A-A5E5-6A1A74BE81C8}"/>
              </a:ext>
            </a:extLst>
          </p:cNvPr>
          <p:cNvSpPr/>
          <p:nvPr/>
        </p:nvSpPr>
        <p:spPr>
          <a:xfrm>
            <a:off x="5344998" y="4837970"/>
            <a:ext cx="6404090" cy="1335615"/>
          </a:xfrm>
          <a:prstGeom prst="rect">
            <a:avLst/>
          </a:prstGeom>
          <a:solidFill>
            <a:srgbClr val="A3CDCD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710E144-31D9-4F51-807E-428CCBEAD9A8}"/>
              </a:ext>
            </a:extLst>
          </p:cNvPr>
          <p:cNvSpPr/>
          <p:nvPr/>
        </p:nvSpPr>
        <p:spPr>
          <a:xfrm>
            <a:off x="5344998" y="1603598"/>
            <a:ext cx="6404090" cy="1558710"/>
          </a:xfrm>
          <a:prstGeom prst="rect">
            <a:avLst/>
          </a:prstGeom>
          <a:solidFill>
            <a:srgbClr val="9DCD16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1CB1E148-02D7-466A-B393-D6187557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83" y="694382"/>
            <a:ext cx="9174117" cy="409574"/>
          </a:xfrm>
        </p:spPr>
        <p:txBody>
          <a:bodyPr/>
          <a:lstStyle/>
          <a:p>
            <a:r>
              <a:rPr lang="ru-RU" dirty="0"/>
              <a:t>Принцип построения системы оценки: </a:t>
            </a:r>
            <a:br>
              <a:rPr lang="ru-RU" dirty="0"/>
            </a:br>
            <a:r>
              <a:rPr lang="ru-RU" dirty="0"/>
              <a:t>учёт </a:t>
            </a:r>
            <a:r>
              <a:rPr lang="ru-RU" dirty="0" smtClean="0"/>
              <a:t>национального законодательства и международных требований</a:t>
            </a:r>
            <a:endParaRPr lang="en-US" sz="1800" dirty="0"/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F9BC6706-B80F-43C2-9175-C8548B35C6E4}"/>
              </a:ext>
            </a:extLst>
          </p:cNvPr>
          <p:cNvSpPr txBox="1"/>
          <p:nvPr/>
        </p:nvSpPr>
        <p:spPr>
          <a:xfrm>
            <a:off x="10744476" y="1929476"/>
            <a:ext cx="417536" cy="90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A3A1"/>
                </a:solidFill>
              </a14:hiddenFill>
            </a:ext>
          </a:extLst>
        </p:spPr>
        <p:txBody>
          <a:bodyPr wrap="square" lIns="67212" tIns="67212" rIns="67212" bIns="67212" rtlCol="0" anchor="ctr">
            <a:noAutofit/>
          </a:bodyPr>
          <a:lstStyle/>
          <a:p>
            <a:pPr algn="ctr">
              <a:spcAft>
                <a:spcPts val="738"/>
              </a:spcAft>
            </a:pPr>
            <a:r>
              <a:rPr lang="en-US" sz="11816" b="1" dirty="0">
                <a:solidFill>
                  <a:schemeClr val="bg1">
                    <a:alpha val="5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A26324B2-5A01-43EE-B134-7D2B2FA436D9}"/>
              </a:ext>
            </a:extLst>
          </p:cNvPr>
          <p:cNvSpPr/>
          <p:nvPr/>
        </p:nvSpPr>
        <p:spPr>
          <a:xfrm>
            <a:off x="6207580" y="1893275"/>
            <a:ext cx="5503652" cy="138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0" tIns="112542" rIns="0">
            <a:spAutoFit/>
          </a:bodyPr>
          <a:lstStyle/>
          <a:p>
            <a:pPr marL="171450" indent="-171450">
              <a:lnSpc>
                <a:spcPct val="90000"/>
              </a:lnSpc>
              <a:spcAft>
                <a:spcPts val="246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</a:rPr>
              <a:t>Рациональное использование водных ресурсов;</a:t>
            </a:r>
          </a:p>
          <a:p>
            <a:pPr marL="171450" indent="-171450">
              <a:lnSpc>
                <a:spcPct val="90000"/>
              </a:lnSpc>
              <a:spcAft>
                <a:spcPts val="246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</a:rPr>
              <a:t>Эрозия и седиментация;</a:t>
            </a:r>
          </a:p>
          <a:p>
            <a:pPr marL="171450" indent="-171450">
              <a:lnSpc>
                <a:spcPct val="90000"/>
              </a:lnSpc>
              <a:spcAft>
                <a:spcPts val="246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</a:rPr>
              <a:t>Отходы;</a:t>
            </a:r>
          </a:p>
          <a:p>
            <a:pPr marL="171450" indent="-171450">
              <a:lnSpc>
                <a:spcPct val="90000"/>
              </a:lnSpc>
              <a:spcAft>
                <a:spcPts val="246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</a:rPr>
              <a:t>Биоразнообразие;</a:t>
            </a:r>
          </a:p>
          <a:p>
            <a:pPr marL="171450" indent="-171450">
              <a:lnSpc>
                <a:spcPct val="90000"/>
              </a:lnSpc>
              <a:spcAft>
                <a:spcPts val="246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</a:rPr>
              <a:t>Качество воздуха и физическое воздействие;</a:t>
            </a:r>
          </a:p>
          <a:p>
            <a:pPr marL="171450" indent="-171450">
              <a:lnSpc>
                <a:spcPct val="90000"/>
              </a:lnSpc>
              <a:spcAft>
                <a:spcPts val="246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</a:rPr>
              <a:t>Изменение климата и энергоэффективность.</a:t>
            </a:r>
          </a:p>
          <a:p>
            <a:pPr marL="171450" indent="-171450">
              <a:lnSpc>
                <a:spcPct val="90000"/>
              </a:lnSpc>
              <a:spcAft>
                <a:spcPts val="246"/>
              </a:spcAft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6F1594D0-D264-4263-87B2-DD50A3237D52}"/>
              </a:ext>
            </a:extLst>
          </p:cNvPr>
          <p:cNvSpPr txBox="1"/>
          <p:nvPr/>
        </p:nvSpPr>
        <p:spPr>
          <a:xfrm>
            <a:off x="10721779" y="3546662"/>
            <a:ext cx="417536" cy="90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A3A1"/>
                </a:solidFill>
              </a14:hiddenFill>
            </a:ext>
          </a:extLst>
        </p:spPr>
        <p:txBody>
          <a:bodyPr wrap="square" lIns="67212" tIns="67212" rIns="67212" bIns="67212" rtlCol="0" anchor="ctr">
            <a:noAutofit/>
          </a:bodyPr>
          <a:lstStyle>
            <a:defPPr>
              <a:defRPr lang="en-US"/>
            </a:defPPr>
            <a:lvl1pPr algn="ctr">
              <a:spcAft>
                <a:spcPts val="738"/>
              </a:spcAft>
              <a:defRPr sz="11816" b="1">
                <a:solidFill>
                  <a:schemeClr val="bg1">
                    <a:alpha val="5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AC4EFE43-0B42-4197-9BD7-B41548B4BF64}"/>
              </a:ext>
            </a:extLst>
          </p:cNvPr>
          <p:cNvSpPr txBox="1"/>
          <p:nvPr/>
        </p:nvSpPr>
        <p:spPr>
          <a:xfrm>
            <a:off x="10751211" y="5078015"/>
            <a:ext cx="417536" cy="90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A3A1"/>
                </a:solidFill>
              </a14:hiddenFill>
            </a:ext>
          </a:extLst>
        </p:spPr>
        <p:txBody>
          <a:bodyPr wrap="square" lIns="67212" tIns="67212" rIns="67212" bIns="67212" rtlCol="0" anchor="ctr">
            <a:noAutofit/>
          </a:bodyPr>
          <a:lstStyle>
            <a:defPPr>
              <a:defRPr lang="en-US"/>
            </a:defPPr>
            <a:lvl1pPr algn="ctr">
              <a:spcAft>
                <a:spcPts val="738"/>
              </a:spcAft>
              <a:defRPr sz="11816" b="1">
                <a:solidFill>
                  <a:schemeClr val="bg1">
                    <a:alpha val="5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5B2CDA5-8831-4162-88A3-1864F820D9B6}"/>
              </a:ext>
            </a:extLst>
          </p:cNvPr>
          <p:cNvSpPr/>
          <p:nvPr/>
        </p:nvSpPr>
        <p:spPr>
          <a:xfrm>
            <a:off x="1248508" y="2633301"/>
            <a:ext cx="3793673" cy="162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38"/>
              </a:spcAft>
              <a:buClr>
                <a:srgbClr val="531A56"/>
              </a:buClr>
              <a:buSzPct val="100000"/>
            </a:pPr>
            <a:r>
              <a:rPr lang="ru-RU" sz="1100" dirty="0">
                <a:solidFill>
                  <a:schemeClr val="tx2"/>
                </a:solidFill>
              </a:rPr>
              <a:t>Критерии оценки структурированы</a:t>
            </a:r>
            <a:br>
              <a:rPr lang="ru-RU" sz="1100" dirty="0">
                <a:solidFill>
                  <a:schemeClr val="tx2"/>
                </a:solidFill>
              </a:rPr>
            </a:br>
            <a:r>
              <a:rPr lang="ru-RU" sz="1100" dirty="0">
                <a:solidFill>
                  <a:schemeClr val="tx2"/>
                </a:solidFill>
              </a:rPr>
              <a:t>по трем направлениям </a:t>
            </a:r>
            <a:r>
              <a:rPr lang="en-US" sz="1100" dirty="0">
                <a:solidFill>
                  <a:schemeClr val="tx2"/>
                </a:solidFill>
              </a:rPr>
              <a:t>ESG</a:t>
            </a:r>
            <a:r>
              <a:rPr lang="ru-RU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tx2"/>
                </a:solidFill>
              </a:rPr>
              <a:t>(Environmental, Social, Governance)</a:t>
            </a:r>
            <a:endParaRPr lang="ru-RU" sz="1100" dirty="0">
              <a:solidFill>
                <a:schemeClr val="tx2"/>
              </a:solidFill>
            </a:endParaRPr>
          </a:p>
          <a:p>
            <a:pPr>
              <a:spcAft>
                <a:spcPts val="738"/>
              </a:spcAft>
              <a:buClr>
                <a:srgbClr val="531A56"/>
              </a:buClr>
              <a:buSzPct val="100000"/>
            </a:pPr>
            <a:r>
              <a:rPr lang="ru-RU" sz="1100" dirty="0">
                <a:solidFill>
                  <a:schemeClr val="tx2"/>
                </a:solidFill>
              </a:rPr>
              <a:t>Учтены основные положения и методики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ru-RU" sz="1100" dirty="0">
                <a:solidFill>
                  <a:schemeClr val="tx2"/>
                </a:solidFill>
              </a:rPr>
              <a:t>Международной гидроэнергетической ассоциации (</a:t>
            </a:r>
            <a:r>
              <a:rPr lang="en-US" sz="1100" dirty="0">
                <a:solidFill>
                  <a:schemeClr val="tx2"/>
                </a:solidFill>
              </a:rPr>
              <a:t>IHA</a:t>
            </a:r>
            <a:r>
              <a:rPr lang="ru-RU" sz="1100" dirty="0">
                <a:solidFill>
                  <a:schemeClr val="tx2"/>
                </a:solidFill>
              </a:rPr>
              <a:t>)</a:t>
            </a:r>
          </a:p>
          <a:p>
            <a:pPr>
              <a:spcAft>
                <a:spcPts val="738"/>
              </a:spcAft>
              <a:buClr>
                <a:srgbClr val="531A56"/>
              </a:buClr>
              <a:buSzPct val="100000"/>
            </a:pPr>
            <a:r>
              <a:rPr lang="ru-RU" sz="1100" dirty="0">
                <a:solidFill>
                  <a:schemeClr val="tx2"/>
                </a:solidFill>
              </a:rPr>
              <a:t>Дополнены отраслевыми требованиями российских</a:t>
            </a:r>
            <a:br>
              <a:rPr lang="ru-RU" sz="1100" dirty="0">
                <a:solidFill>
                  <a:schemeClr val="tx2"/>
                </a:solidFill>
              </a:rPr>
            </a:br>
            <a:r>
              <a:rPr lang="ru-RU" sz="1100" dirty="0">
                <a:solidFill>
                  <a:schemeClr val="tx2"/>
                </a:solidFill>
              </a:rPr>
              <a:t>нормативно-правовых актов (НПА)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C4A119E7-9E9D-41C4-8E4A-6ECB4F81C4A4}"/>
              </a:ext>
            </a:extLst>
          </p:cNvPr>
          <p:cNvSpPr/>
          <p:nvPr/>
        </p:nvSpPr>
        <p:spPr>
          <a:xfrm>
            <a:off x="1220187" y="2177966"/>
            <a:ext cx="3524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DCD16"/>
                </a:solidFill>
                <a:latin typeface="+mj-lt"/>
              </a:rPr>
              <a:t>Всего: </a:t>
            </a:r>
            <a:r>
              <a:rPr lang="en-US" sz="2400" b="1" dirty="0">
                <a:solidFill>
                  <a:srgbClr val="9DCD16"/>
                </a:solidFill>
                <a:latin typeface="+mj-lt"/>
              </a:rPr>
              <a:t>367 </a:t>
            </a:r>
            <a:r>
              <a:rPr lang="ru-RU" sz="2400" b="1" dirty="0">
                <a:solidFill>
                  <a:srgbClr val="9DCD16"/>
                </a:solidFill>
                <a:latin typeface="+mj-lt"/>
              </a:rPr>
              <a:t>критериев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9C2410C5-100D-4B7C-B557-3394239292DD}"/>
              </a:ext>
            </a:extLst>
          </p:cNvPr>
          <p:cNvGrpSpPr/>
          <p:nvPr/>
        </p:nvGrpSpPr>
        <p:grpSpPr>
          <a:xfrm>
            <a:off x="5434552" y="1678640"/>
            <a:ext cx="617456" cy="609887"/>
            <a:chOff x="11085954" y="1839171"/>
            <a:chExt cx="390525" cy="390525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0A738667-F565-4D68-8F27-13BC636AADE5}"/>
                </a:ext>
              </a:extLst>
            </p:cNvPr>
            <p:cNvSpPr/>
            <p:nvPr/>
          </p:nvSpPr>
          <p:spPr>
            <a:xfrm>
              <a:off x="11162800" y="1915168"/>
              <a:ext cx="238125" cy="238125"/>
            </a:xfrm>
            <a:custGeom>
              <a:avLst/>
              <a:gdLst>
                <a:gd name="connsiteX0" fmla="*/ 119775 w 238125"/>
                <a:gd name="connsiteY0" fmla="*/ 9525 h 238125"/>
                <a:gd name="connsiteX1" fmla="*/ 221515 w 238125"/>
                <a:gd name="connsiteY1" fmla="*/ 76835 h 238125"/>
                <a:gd name="connsiteX2" fmla="*/ 162981 w 238125"/>
                <a:gd name="connsiteY2" fmla="*/ 221513 h 238125"/>
                <a:gd name="connsiteX3" fmla="*/ 18302 w 238125"/>
                <a:gd name="connsiteY3" fmla="*/ 162979 h 238125"/>
                <a:gd name="connsiteX4" fmla="*/ 12282 w 238125"/>
                <a:gd name="connsiteY4" fmla="*/ 9546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238125">
                  <a:moveTo>
                    <a:pt x="119775" y="9525"/>
                  </a:moveTo>
                  <a:cubicBezTo>
                    <a:pt x="162777" y="9487"/>
                    <a:pt x="203684" y="34747"/>
                    <a:pt x="221515" y="76835"/>
                  </a:cubicBezTo>
                  <a:cubicBezTo>
                    <a:pt x="245314" y="132956"/>
                    <a:pt x="219102" y="197726"/>
                    <a:pt x="162981" y="221513"/>
                  </a:cubicBezTo>
                  <a:cubicBezTo>
                    <a:pt x="106872" y="245313"/>
                    <a:pt x="42089" y="219100"/>
                    <a:pt x="18302" y="162979"/>
                  </a:cubicBezTo>
                  <a:cubicBezTo>
                    <a:pt x="8904" y="140818"/>
                    <a:pt x="7316" y="117285"/>
                    <a:pt x="12282" y="95466"/>
                  </a:cubicBezTo>
                </a:path>
              </a:pathLst>
            </a:custGeom>
            <a:noFill/>
            <a:ln w="6350" cap="flat">
              <a:solidFill>
                <a:srgbClr val="9DCD1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94ABE90-1A48-4E59-AE6B-19F2B0FED611}"/>
                </a:ext>
              </a:extLst>
            </p:cNvPr>
            <p:cNvSpPr/>
            <p:nvPr/>
          </p:nvSpPr>
          <p:spPr>
            <a:xfrm>
              <a:off x="11085954" y="1839171"/>
              <a:ext cx="390525" cy="390525"/>
            </a:xfrm>
            <a:custGeom>
              <a:avLst/>
              <a:gdLst>
                <a:gd name="connsiteX0" fmla="*/ 342697 w 390525"/>
                <a:gd name="connsiteY0" fmla="*/ 196050 h 390525"/>
                <a:gd name="connsiteX1" fmla="*/ 382588 w 390525"/>
                <a:gd name="connsiteY1" fmla="*/ 151257 h 390525"/>
                <a:gd name="connsiteX2" fmla="*/ 372961 w 390525"/>
                <a:gd name="connsiteY2" fmla="*/ 121323 h 390525"/>
                <a:gd name="connsiteX3" fmla="*/ 360286 w 390525"/>
                <a:gd name="connsiteY3" fmla="*/ 96965 h 390525"/>
                <a:gd name="connsiteX4" fmla="*/ 332804 w 390525"/>
                <a:gd name="connsiteY4" fmla="*/ 106477 h 390525"/>
                <a:gd name="connsiteX5" fmla="*/ 287439 w 390525"/>
                <a:gd name="connsiteY5" fmla="*/ 61125 h 390525"/>
                <a:gd name="connsiteX6" fmla="*/ 297345 w 390525"/>
                <a:gd name="connsiteY6" fmla="*/ 33160 h 390525"/>
                <a:gd name="connsiteX7" fmla="*/ 270790 w 390525"/>
                <a:gd name="connsiteY7" fmla="*/ 19139 h 390525"/>
                <a:gd name="connsiteX8" fmla="*/ 240855 w 390525"/>
                <a:gd name="connsiteY8" fmla="*/ 9525 h 390525"/>
                <a:gd name="connsiteX9" fmla="*/ 196050 w 390525"/>
                <a:gd name="connsiteY9" fmla="*/ 49403 h 390525"/>
                <a:gd name="connsiteX10" fmla="*/ 151245 w 390525"/>
                <a:gd name="connsiteY10" fmla="*/ 9525 h 390525"/>
                <a:gd name="connsiteX11" fmla="*/ 121310 w 390525"/>
                <a:gd name="connsiteY11" fmla="*/ 19139 h 390525"/>
                <a:gd name="connsiteX12" fmla="*/ 95097 w 390525"/>
                <a:gd name="connsiteY12" fmla="*/ 32957 h 390525"/>
                <a:gd name="connsiteX13" fmla="*/ 105156 w 390525"/>
                <a:gd name="connsiteY13" fmla="*/ 61125 h 390525"/>
                <a:gd name="connsiteX14" fmla="*/ 59805 w 390525"/>
                <a:gd name="connsiteY14" fmla="*/ 106477 h 390525"/>
                <a:gd name="connsiteX15" fmla="*/ 31979 w 390525"/>
                <a:gd name="connsiteY15" fmla="*/ 96698 h 390525"/>
                <a:gd name="connsiteX16" fmla="*/ 19139 w 390525"/>
                <a:gd name="connsiteY16" fmla="*/ 121323 h 390525"/>
                <a:gd name="connsiteX17" fmla="*/ 9525 w 390525"/>
                <a:gd name="connsiteY17" fmla="*/ 151257 h 390525"/>
                <a:gd name="connsiteX18" fmla="*/ 49403 w 390525"/>
                <a:gd name="connsiteY18" fmla="*/ 196050 h 390525"/>
                <a:gd name="connsiteX19" fmla="*/ 9525 w 390525"/>
                <a:gd name="connsiteY19" fmla="*/ 240856 h 390525"/>
                <a:gd name="connsiteX20" fmla="*/ 19139 w 390525"/>
                <a:gd name="connsiteY20" fmla="*/ 270790 h 390525"/>
                <a:gd name="connsiteX21" fmla="*/ 31979 w 390525"/>
                <a:gd name="connsiteY21" fmla="*/ 295402 h 390525"/>
                <a:gd name="connsiteX22" fmla="*/ 59805 w 390525"/>
                <a:gd name="connsiteY22" fmla="*/ 285623 h 390525"/>
                <a:gd name="connsiteX23" fmla="*/ 105156 w 390525"/>
                <a:gd name="connsiteY23" fmla="*/ 330975 h 390525"/>
                <a:gd name="connsiteX24" fmla="*/ 95097 w 390525"/>
                <a:gd name="connsiteY24" fmla="*/ 359143 h 390525"/>
                <a:gd name="connsiteX25" fmla="*/ 121310 w 390525"/>
                <a:gd name="connsiteY25" fmla="*/ 372961 h 390525"/>
                <a:gd name="connsiteX26" fmla="*/ 151727 w 390525"/>
                <a:gd name="connsiteY26" fmla="*/ 382702 h 390525"/>
                <a:gd name="connsiteX27" fmla="*/ 196546 w 390525"/>
                <a:gd name="connsiteY27" fmla="*/ 342697 h 390525"/>
                <a:gd name="connsiteX28" fmla="*/ 241338 w 390525"/>
                <a:gd name="connsiteY28" fmla="*/ 382461 h 390525"/>
                <a:gd name="connsiteX29" fmla="*/ 270790 w 390525"/>
                <a:gd name="connsiteY29" fmla="*/ 372961 h 390525"/>
                <a:gd name="connsiteX30" fmla="*/ 297345 w 390525"/>
                <a:gd name="connsiteY30" fmla="*/ 358940 h 390525"/>
                <a:gd name="connsiteX31" fmla="*/ 287439 w 390525"/>
                <a:gd name="connsiteY31" fmla="*/ 330975 h 390525"/>
                <a:gd name="connsiteX32" fmla="*/ 332804 w 390525"/>
                <a:gd name="connsiteY32" fmla="*/ 285623 h 390525"/>
                <a:gd name="connsiteX33" fmla="*/ 360286 w 390525"/>
                <a:gd name="connsiteY33" fmla="*/ 295123 h 390525"/>
                <a:gd name="connsiteX34" fmla="*/ 372961 w 390525"/>
                <a:gd name="connsiteY34" fmla="*/ 270790 h 390525"/>
                <a:gd name="connsiteX35" fmla="*/ 382588 w 390525"/>
                <a:gd name="connsiteY35" fmla="*/ 240856 h 390525"/>
                <a:gd name="connsiteX36" fmla="*/ 342697 w 390525"/>
                <a:gd name="connsiteY36" fmla="*/ 1960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90525" h="390525">
                  <a:moveTo>
                    <a:pt x="342697" y="196050"/>
                  </a:moveTo>
                  <a:cubicBezTo>
                    <a:pt x="342697" y="172873"/>
                    <a:pt x="360134" y="153975"/>
                    <a:pt x="382588" y="151257"/>
                  </a:cubicBezTo>
                  <a:cubicBezTo>
                    <a:pt x="380111" y="140957"/>
                    <a:pt x="377013" y="130886"/>
                    <a:pt x="372961" y="121323"/>
                  </a:cubicBezTo>
                  <a:cubicBezTo>
                    <a:pt x="369380" y="112827"/>
                    <a:pt x="365011" y="104788"/>
                    <a:pt x="360286" y="96965"/>
                  </a:cubicBezTo>
                  <a:cubicBezTo>
                    <a:pt x="352641" y="102845"/>
                    <a:pt x="343180" y="106477"/>
                    <a:pt x="332804" y="106477"/>
                  </a:cubicBezTo>
                  <a:cubicBezTo>
                    <a:pt x="307747" y="106477"/>
                    <a:pt x="287439" y="86170"/>
                    <a:pt x="287439" y="61125"/>
                  </a:cubicBezTo>
                  <a:cubicBezTo>
                    <a:pt x="287439" y="50508"/>
                    <a:pt x="291237" y="40882"/>
                    <a:pt x="297345" y="33160"/>
                  </a:cubicBezTo>
                  <a:cubicBezTo>
                    <a:pt x="288874" y="27877"/>
                    <a:pt x="280060" y="23063"/>
                    <a:pt x="270790" y="19139"/>
                  </a:cubicBezTo>
                  <a:cubicBezTo>
                    <a:pt x="261201" y="15088"/>
                    <a:pt x="251156" y="11989"/>
                    <a:pt x="240855" y="9525"/>
                  </a:cubicBezTo>
                  <a:cubicBezTo>
                    <a:pt x="238125" y="31953"/>
                    <a:pt x="219215" y="49403"/>
                    <a:pt x="196050" y="49403"/>
                  </a:cubicBezTo>
                  <a:cubicBezTo>
                    <a:pt x="172873" y="49403"/>
                    <a:pt x="153988" y="31953"/>
                    <a:pt x="151245" y="9525"/>
                  </a:cubicBezTo>
                  <a:cubicBezTo>
                    <a:pt x="140945" y="11989"/>
                    <a:pt x="130886" y="15088"/>
                    <a:pt x="121310" y="19139"/>
                  </a:cubicBezTo>
                  <a:cubicBezTo>
                    <a:pt x="112154" y="23013"/>
                    <a:pt x="103467" y="27762"/>
                    <a:pt x="95097" y="32957"/>
                  </a:cubicBezTo>
                  <a:cubicBezTo>
                    <a:pt x="101283" y="40716"/>
                    <a:pt x="105156" y="50419"/>
                    <a:pt x="105156" y="61125"/>
                  </a:cubicBezTo>
                  <a:cubicBezTo>
                    <a:pt x="105156" y="86170"/>
                    <a:pt x="84836" y="106477"/>
                    <a:pt x="59805" y="106477"/>
                  </a:cubicBezTo>
                  <a:cubicBezTo>
                    <a:pt x="49263" y="106477"/>
                    <a:pt x="39688" y="102730"/>
                    <a:pt x="31979" y="96698"/>
                  </a:cubicBezTo>
                  <a:cubicBezTo>
                    <a:pt x="27191" y="104597"/>
                    <a:pt x="22771" y="112738"/>
                    <a:pt x="19139" y="121323"/>
                  </a:cubicBezTo>
                  <a:cubicBezTo>
                    <a:pt x="15087" y="130886"/>
                    <a:pt x="11989" y="140957"/>
                    <a:pt x="9525" y="151257"/>
                  </a:cubicBezTo>
                  <a:cubicBezTo>
                    <a:pt x="31953" y="153975"/>
                    <a:pt x="49403" y="172873"/>
                    <a:pt x="49403" y="196050"/>
                  </a:cubicBezTo>
                  <a:cubicBezTo>
                    <a:pt x="49403" y="219228"/>
                    <a:pt x="31953" y="238125"/>
                    <a:pt x="9525" y="240856"/>
                  </a:cubicBezTo>
                  <a:cubicBezTo>
                    <a:pt x="11989" y="251155"/>
                    <a:pt x="15087" y="261201"/>
                    <a:pt x="19139" y="270790"/>
                  </a:cubicBezTo>
                  <a:cubicBezTo>
                    <a:pt x="22771" y="279362"/>
                    <a:pt x="27191" y="287515"/>
                    <a:pt x="31979" y="295402"/>
                  </a:cubicBezTo>
                  <a:cubicBezTo>
                    <a:pt x="39688" y="289370"/>
                    <a:pt x="49263" y="285623"/>
                    <a:pt x="59805" y="285623"/>
                  </a:cubicBezTo>
                  <a:cubicBezTo>
                    <a:pt x="84836" y="285623"/>
                    <a:pt x="105156" y="305930"/>
                    <a:pt x="105156" y="330975"/>
                  </a:cubicBezTo>
                  <a:cubicBezTo>
                    <a:pt x="105156" y="341681"/>
                    <a:pt x="101283" y="351384"/>
                    <a:pt x="95097" y="359143"/>
                  </a:cubicBezTo>
                  <a:cubicBezTo>
                    <a:pt x="103467" y="364338"/>
                    <a:pt x="112154" y="369088"/>
                    <a:pt x="121310" y="372961"/>
                  </a:cubicBezTo>
                  <a:cubicBezTo>
                    <a:pt x="131039" y="377076"/>
                    <a:pt x="141262" y="380225"/>
                    <a:pt x="151727" y="382702"/>
                  </a:cubicBezTo>
                  <a:cubicBezTo>
                    <a:pt x="154407" y="360210"/>
                    <a:pt x="173330" y="342697"/>
                    <a:pt x="196546" y="342697"/>
                  </a:cubicBezTo>
                  <a:cubicBezTo>
                    <a:pt x="219685" y="342697"/>
                    <a:pt x="238557" y="360070"/>
                    <a:pt x="241338" y="382461"/>
                  </a:cubicBezTo>
                  <a:cubicBezTo>
                    <a:pt x="251460" y="379997"/>
                    <a:pt x="261353" y="376949"/>
                    <a:pt x="270790" y="372961"/>
                  </a:cubicBezTo>
                  <a:cubicBezTo>
                    <a:pt x="280060" y="369037"/>
                    <a:pt x="288874" y="364223"/>
                    <a:pt x="297345" y="358940"/>
                  </a:cubicBezTo>
                  <a:cubicBezTo>
                    <a:pt x="291237" y="351219"/>
                    <a:pt x="287439" y="341579"/>
                    <a:pt x="287439" y="330975"/>
                  </a:cubicBezTo>
                  <a:cubicBezTo>
                    <a:pt x="287439" y="305930"/>
                    <a:pt x="307747" y="285623"/>
                    <a:pt x="332804" y="285623"/>
                  </a:cubicBezTo>
                  <a:cubicBezTo>
                    <a:pt x="343180" y="285623"/>
                    <a:pt x="352641" y="289255"/>
                    <a:pt x="360286" y="295123"/>
                  </a:cubicBezTo>
                  <a:cubicBezTo>
                    <a:pt x="365011" y="287312"/>
                    <a:pt x="369380" y="279273"/>
                    <a:pt x="372961" y="270790"/>
                  </a:cubicBezTo>
                  <a:cubicBezTo>
                    <a:pt x="377013" y="261201"/>
                    <a:pt x="380111" y="251155"/>
                    <a:pt x="382588" y="240856"/>
                  </a:cubicBezTo>
                  <a:cubicBezTo>
                    <a:pt x="360134" y="238125"/>
                    <a:pt x="342697" y="219228"/>
                    <a:pt x="342697" y="196050"/>
                  </a:cubicBezTo>
                  <a:close/>
                </a:path>
              </a:pathLst>
            </a:custGeom>
            <a:noFill/>
            <a:ln w="6350" cap="flat">
              <a:solidFill>
                <a:srgbClr val="9DCD1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9118FA81-944D-4AB8-BE26-ABE6DC8CD001}"/>
                </a:ext>
              </a:extLst>
            </p:cNvPr>
            <p:cNvSpPr/>
            <p:nvPr/>
          </p:nvSpPr>
          <p:spPr>
            <a:xfrm>
              <a:off x="11201816" y="1917747"/>
              <a:ext cx="142875" cy="180975"/>
            </a:xfrm>
            <a:custGeom>
              <a:avLst/>
              <a:gdLst>
                <a:gd name="connsiteX0" fmla="*/ 136640 w 142875"/>
                <a:gd name="connsiteY0" fmla="*/ 167221 h 180975"/>
                <a:gd name="connsiteX1" fmla="*/ 91745 w 142875"/>
                <a:gd name="connsiteY1" fmla="*/ 62712 h 180975"/>
                <a:gd name="connsiteX2" fmla="*/ 27597 w 142875"/>
                <a:gd name="connsiteY2" fmla="*/ 9525 h 180975"/>
                <a:gd name="connsiteX3" fmla="*/ 24969 w 142875"/>
                <a:gd name="connsiteY3" fmla="*/ 144463 h 180975"/>
                <a:gd name="connsiteX4" fmla="*/ 136640 w 142875"/>
                <a:gd name="connsiteY4" fmla="*/ 16722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80975">
                  <a:moveTo>
                    <a:pt x="136640" y="167221"/>
                  </a:moveTo>
                  <a:cubicBezTo>
                    <a:pt x="136640" y="167221"/>
                    <a:pt x="163170" y="88951"/>
                    <a:pt x="91745" y="62712"/>
                  </a:cubicBezTo>
                  <a:cubicBezTo>
                    <a:pt x="38786" y="43244"/>
                    <a:pt x="27597" y="9525"/>
                    <a:pt x="27597" y="9525"/>
                  </a:cubicBezTo>
                  <a:cubicBezTo>
                    <a:pt x="27597" y="9525"/>
                    <a:pt x="-11252" y="85280"/>
                    <a:pt x="24969" y="144463"/>
                  </a:cubicBezTo>
                  <a:cubicBezTo>
                    <a:pt x="45022" y="177254"/>
                    <a:pt x="89954" y="193180"/>
                    <a:pt x="136640" y="167221"/>
                  </a:cubicBezTo>
                  <a:close/>
                </a:path>
              </a:pathLst>
            </a:custGeom>
            <a:noFill/>
            <a:ln w="6350" cap="flat">
              <a:solidFill>
                <a:srgbClr val="9DCD1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E37D955F-908B-4AE1-BB34-B28ADC0CF35F}"/>
                </a:ext>
              </a:extLst>
            </p:cNvPr>
            <p:cNvSpPr/>
            <p:nvPr/>
          </p:nvSpPr>
          <p:spPr>
            <a:xfrm>
              <a:off x="11246609" y="1996944"/>
              <a:ext cx="95250" cy="95250"/>
            </a:xfrm>
            <a:custGeom>
              <a:avLst/>
              <a:gdLst>
                <a:gd name="connsiteX0" fmla="*/ 91847 w 95250"/>
                <a:gd name="connsiteY0" fmla="*/ 88024 h 95250"/>
                <a:gd name="connsiteX1" fmla="*/ 9525 w 95250"/>
                <a:gd name="connsiteY1" fmla="*/ 95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95250">
                  <a:moveTo>
                    <a:pt x="91847" y="88024"/>
                  </a:moveTo>
                  <a:cubicBezTo>
                    <a:pt x="91847" y="88024"/>
                    <a:pt x="24270" y="75667"/>
                    <a:pt x="9525" y="9525"/>
                  </a:cubicBezTo>
                </a:path>
              </a:pathLst>
            </a:custGeom>
            <a:noFill/>
            <a:ln w="6350" cap="flat">
              <a:solidFill>
                <a:srgbClr val="9DCD1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A1DDECF-62EE-437B-9D66-4512CD4DF55B}"/>
              </a:ext>
            </a:extLst>
          </p:cNvPr>
          <p:cNvSpPr/>
          <p:nvPr/>
        </p:nvSpPr>
        <p:spPr>
          <a:xfrm>
            <a:off x="6075759" y="1565516"/>
            <a:ext cx="2374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+mj-lt"/>
              </a:rPr>
              <a:t>139 критериев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11DD83AF-36E4-4A15-A4A8-6D75DF2CE54B}"/>
              </a:ext>
            </a:extLst>
          </p:cNvPr>
          <p:cNvSpPr/>
          <p:nvPr/>
        </p:nvSpPr>
        <p:spPr>
          <a:xfrm>
            <a:off x="6207580" y="3529035"/>
            <a:ext cx="5503652" cy="120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0" tIns="112542" rIns="0">
            <a:spAutoFit/>
          </a:bodyPr>
          <a:lstStyle/>
          <a:p>
            <a:pPr marL="171450" indent="-171450">
              <a:lnSpc>
                <a:spcPct val="90000"/>
              </a:lnSpc>
              <a:spcAft>
                <a:spcPts val="246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</a:rPr>
              <a:t>Соблюдение прав работников;</a:t>
            </a:r>
          </a:p>
          <a:p>
            <a:pPr marL="171450" indent="-171450">
              <a:lnSpc>
                <a:spcPct val="90000"/>
              </a:lnSpc>
              <a:spcAft>
                <a:spcPts val="246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</a:rPr>
              <a:t>Охрана труда и здоровье персонала;</a:t>
            </a:r>
          </a:p>
          <a:p>
            <a:pPr marL="171450" indent="-171450">
              <a:lnSpc>
                <a:spcPct val="90000"/>
              </a:lnSpc>
              <a:spcAft>
                <a:spcPts val="246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</a:rPr>
              <a:t>Безопасность инфраструктуры, управление надежностью и целостностью;</a:t>
            </a:r>
          </a:p>
          <a:p>
            <a:pPr marL="171450" indent="-171450">
              <a:lnSpc>
                <a:spcPct val="90000"/>
              </a:lnSpc>
              <a:spcAft>
                <a:spcPts val="246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</a:rPr>
              <a:t>Взаимодействие и консультации с заинтересованными сторонами;</a:t>
            </a:r>
          </a:p>
          <a:p>
            <a:pPr marL="171450" indent="-171450">
              <a:lnSpc>
                <a:spcPct val="90000"/>
              </a:lnSpc>
              <a:spcAft>
                <a:spcPts val="246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</a:rPr>
              <a:t>Риски и дополнительные выгоды для местного населения и коренных народов;</a:t>
            </a:r>
          </a:p>
          <a:p>
            <a:pPr marL="171450" indent="-171450">
              <a:lnSpc>
                <a:spcPct val="90000"/>
              </a:lnSpc>
              <a:spcAft>
                <a:spcPts val="246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</a:rPr>
              <a:t>Культурное наследие.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92188A1C-498A-4E98-BD4A-025E98C81FDD}"/>
              </a:ext>
            </a:extLst>
          </p:cNvPr>
          <p:cNvSpPr/>
          <p:nvPr/>
        </p:nvSpPr>
        <p:spPr>
          <a:xfrm>
            <a:off x="6075759" y="3201276"/>
            <a:ext cx="2202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+mj-lt"/>
              </a:rPr>
              <a:t>171 критерий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1DF786D7-C2A9-4FD2-B21A-7126E5E6B94C}"/>
              </a:ext>
            </a:extLst>
          </p:cNvPr>
          <p:cNvGrpSpPr/>
          <p:nvPr/>
        </p:nvGrpSpPr>
        <p:grpSpPr>
          <a:xfrm>
            <a:off x="5481000" y="3302540"/>
            <a:ext cx="579855" cy="578446"/>
            <a:chOff x="967042" y="5021397"/>
            <a:chExt cx="486167" cy="480184"/>
          </a:xfrm>
        </p:grpSpPr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2A64B17-80A0-430B-9630-CED8770441E5}"/>
                </a:ext>
              </a:extLst>
            </p:cNvPr>
            <p:cNvSpPr/>
            <p:nvPr/>
          </p:nvSpPr>
          <p:spPr>
            <a:xfrm>
              <a:off x="1010227" y="5105740"/>
              <a:ext cx="87582" cy="98529"/>
            </a:xfrm>
            <a:custGeom>
              <a:avLst/>
              <a:gdLst>
                <a:gd name="connsiteX0" fmla="*/ 36582 w 76200"/>
                <a:gd name="connsiteY0" fmla="*/ 9525 h 85725"/>
                <a:gd name="connsiteX1" fmla="*/ 39986 w 76200"/>
                <a:gd name="connsiteY1" fmla="*/ 9525 h 85725"/>
                <a:gd name="connsiteX2" fmla="*/ 66872 w 76200"/>
                <a:gd name="connsiteY2" fmla="*/ 39698 h 85725"/>
                <a:gd name="connsiteX3" fmla="*/ 65170 w 76200"/>
                <a:gd name="connsiteY3" fmla="*/ 54357 h 85725"/>
                <a:gd name="connsiteX4" fmla="*/ 38284 w 76200"/>
                <a:gd name="connsiteY4" fmla="*/ 78293 h 85725"/>
                <a:gd name="connsiteX5" fmla="*/ 11398 w 76200"/>
                <a:gd name="connsiteY5" fmla="*/ 54357 h 85725"/>
                <a:gd name="connsiteX6" fmla="*/ 9709 w 76200"/>
                <a:gd name="connsiteY6" fmla="*/ 39698 h 85725"/>
                <a:gd name="connsiteX7" fmla="*/ 36582 w 76200"/>
                <a:gd name="connsiteY7" fmla="*/ 95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85725">
                  <a:moveTo>
                    <a:pt x="36582" y="9525"/>
                  </a:moveTo>
                  <a:lnTo>
                    <a:pt x="39986" y="9525"/>
                  </a:lnTo>
                  <a:cubicBezTo>
                    <a:pt x="56166" y="9525"/>
                    <a:pt x="68739" y="23619"/>
                    <a:pt x="66872" y="39698"/>
                  </a:cubicBezTo>
                  <a:lnTo>
                    <a:pt x="65170" y="54357"/>
                  </a:lnTo>
                  <a:cubicBezTo>
                    <a:pt x="63583" y="67995"/>
                    <a:pt x="52026" y="78293"/>
                    <a:pt x="38284" y="78293"/>
                  </a:cubicBezTo>
                  <a:cubicBezTo>
                    <a:pt x="24555" y="78293"/>
                    <a:pt x="12986" y="67995"/>
                    <a:pt x="11398" y="54357"/>
                  </a:cubicBezTo>
                  <a:lnTo>
                    <a:pt x="9709" y="39698"/>
                  </a:lnTo>
                  <a:cubicBezTo>
                    <a:pt x="7842" y="23619"/>
                    <a:pt x="20403" y="9525"/>
                    <a:pt x="36582" y="9525"/>
                  </a:cubicBezTo>
                  <a:close/>
                </a:path>
              </a:pathLst>
            </a:custGeom>
            <a:noFill/>
            <a:ln w="6350" cap="flat">
              <a:solidFill>
                <a:srgbClr val="C7A8C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F06156A1-8E26-4BBB-9639-E38A56963B9A}"/>
                </a:ext>
              </a:extLst>
            </p:cNvPr>
            <p:cNvSpPr/>
            <p:nvPr/>
          </p:nvSpPr>
          <p:spPr>
            <a:xfrm>
              <a:off x="1166312" y="5119721"/>
              <a:ext cx="87582" cy="98529"/>
            </a:xfrm>
            <a:custGeom>
              <a:avLst/>
              <a:gdLst>
                <a:gd name="connsiteX0" fmla="*/ 36595 w 76200"/>
                <a:gd name="connsiteY0" fmla="*/ 9525 h 85725"/>
                <a:gd name="connsiteX1" fmla="*/ 39999 w 76200"/>
                <a:gd name="connsiteY1" fmla="*/ 9525 h 85725"/>
                <a:gd name="connsiteX2" fmla="*/ 66884 w 76200"/>
                <a:gd name="connsiteY2" fmla="*/ 39713 h 85725"/>
                <a:gd name="connsiteX3" fmla="*/ 65183 w 76200"/>
                <a:gd name="connsiteY3" fmla="*/ 54357 h 85725"/>
                <a:gd name="connsiteX4" fmla="*/ 38297 w 76200"/>
                <a:gd name="connsiteY4" fmla="*/ 78308 h 85725"/>
                <a:gd name="connsiteX5" fmla="*/ 11411 w 76200"/>
                <a:gd name="connsiteY5" fmla="*/ 54357 h 85725"/>
                <a:gd name="connsiteX6" fmla="*/ 9709 w 76200"/>
                <a:gd name="connsiteY6" fmla="*/ 39713 h 85725"/>
                <a:gd name="connsiteX7" fmla="*/ 36595 w 76200"/>
                <a:gd name="connsiteY7" fmla="*/ 95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85725">
                  <a:moveTo>
                    <a:pt x="36595" y="9525"/>
                  </a:moveTo>
                  <a:lnTo>
                    <a:pt x="39999" y="9525"/>
                  </a:lnTo>
                  <a:cubicBezTo>
                    <a:pt x="56191" y="9525"/>
                    <a:pt x="68751" y="23633"/>
                    <a:pt x="66884" y="39713"/>
                  </a:cubicBezTo>
                  <a:lnTo>
                    <a:pt x="65183" y="54357"/>
                  </a:lnTo>
                  <a:cubicBezTo>
                    <a:pt x="63595" y="68010"/>
                    <a:pt x="52038" y="78308"/>
                    <a:pt x="38297" y="78308"/>
                  </a:cubicBezTo>
                  <a:cubicBezTo>
                    <a:pt x="24556" y="78308"/>
                    <a:pt x="12998" y="68010"/>
                    <a:pt x="11411" y="54357"/>
                  </a:cubicBezTo>
                  <a:lnTo>
                    <a:pt x="9709" y="39713"/>
                  </a:lnTo>
                  <a:cubicBezTo>
                    <a:pt x="7842" y="23633"/>
                    <a:pt x="20415" y="9525"/>
                    <a:pt x="36595" y="9525"/>
                  </a:cubicBezTo>
                  <a:close/>
                </a:path>
              </a:pathLst>
            </a:custGeom>
            <a:noFill/>
            <a:ln w="6350" cap="flat">
              <a:solidFill>
                <a:srgbClr val="C7A8C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5B3495E-8521-4B04-B036-0BF1E0BD5D9E}"/>
                </a:ext>
              </a:extLst>
            </p:cNvPr>
            <p:cNvSpPr/>
            <p:nvPr/>
          </p:nvSpPr>
          <p:spPr>
            <a:xfrm>
              <a:off x="1322412" y="5105740"/>
              <a:ext cx="87582" cy="98529"/>
            </a:xfrm>
            <a:custGeom>
              <a:avLst/>
              <a:gdLst>
                <a:gd name="connsiteX0" fmla="*/ 36595 w 76200"/>
                <a:gd name="connsiteY0" fmla="*/ 9525 h 85725"/>
                <a:gd name="connsiteX1" fmla="*/ 40011 w 76200"/>
                <a:gd name="connsiteY1" fmla="*/ 9525 h 85725"/>
                <a:gd name="connsiteX2" fmla="*/ 66885 w 76200"/>
                <a:gd name="connsiteY2" fmla="*/ 39698 h 85725"/>
                <a:gd name="connsiteX3" fmla="*/ 65183 w 76200"/>
                <a:gd name="connsiteY3" fmla="*/ 54357 h 85725"/>
                <a:gd name="connsiteX4" fmla="*/ 38297 w 76200"/>
                <a:gd name="connsiteY4" fmla="*/ 78293 h 85725"/>
                <a:gd name="connsiteX5" fmla="*/ 11423 w 76200"/>
                <a:gd name="connsiteY5" fmla="*/ 54357 h 85725"/>
                <a:gd name="connsiteX6" fmla="*/ 9709 w 76200"/>
                <a:gd name="connsiteY6" fmla="*/ 39698 h 85725"/>
                <a:gd name="connsiteX7" fmla="*/ 36595 w 76200"/>
                <a:gd name="connsiteY7" fmla="*/ 95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85725">
                  <a:moveTo>
                    <a:pt x="36595" y="9525"/>
                  </a:moveTo>
                  <a:lnTo>
                    <a:pt x="40011" y="9525"/>
                  </a:lnTo>
                  <a:cubicBezTo>
                    <a:pt x="56178" y="9525"/>
                    <a:pt x="68751" y="23619"/>
                    <a:pt x="66885" y="39698"/>
                  </a:cubicBezTo>
                  <a:lnTo>
                    <a:pt x="65183" y="54357"/>
                  </a:lnTo>
                  <a:cubicBezTo>
                    <a:pt x="63595" y="67995"/>
                    <a:pt x="52038" y="78293"/>
                    <a:pt x="38297" y="78293"/>
                  </a:cubicBezTo>
                  <a:cubicBezTo>
                    <a:pt x="24568" y="78293"/>
                    <a:pt x="12998" y="67995"/>
                    <a:pt x="11423" y="54357"/>
                  </a:cubicBezTo>
                  <a:lnTo>
                    <a:pt x="9709" y="39698"/>
                  </a:lnTo>
                  <a:cubicBezTo>
                    <a:pt x="7842" y="23619"/>
                    <a:pt x="20415" y="9525"/>
                    <a:pt x="36595" y="9525"/>
                  </a:cubicBezTo>
                  <a:close/>
                </a:path>
              </a:pathLst>
            </a:custGeom>
            <a:noFill/>
            <a:ln w="6350" cap="flat">
              <a:solidFill>
                <a:srgbClr val="C7A8C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AF6B09E0-B000-4829-AEE4-39C7490B9370}"/>
                </a:ext>
              </a:extLst>
            </p:cNvPr>
            <p:cNvSpPr/>
            <p:nvPr/>
          </p:nvSpPr>
          <p:spPr>
            <a:xfrm>
              <a:off x="1094656" y="5021397"/>
              <a:ext cx="87582" cy="98529"/>
            </a:xfrm>
            <a:custGeom>
              <a:avLst/>
              <a:gdLst>
                <a:gd name="connsiteX0" fmla="*/ 36582 w 76200"/>
                <a:gd name="connsiteY0" fmla="*/ 9525 h 85725"/>
                <a:gd name="connsiteX1" fmla="*/ 39999 w 76200"/>
                <a:gd name="connsiteY1" fmla="*/ 9525 h 85725"/>
                <a:gd name="connsiteX2" fmla="*/ 66872 w 76200"/>
                <a:gd name="connsiteY2" fmla="*/ 39712 h 85725"/>
                <a:gd name="connsiteX3" fmla="*/ 65170 w 76200"/>
                <a:gd name="connsiteY3" fmla="*/ 54366 h 85725"/>
                <a:gd name="connsiteX4" fmla="*/ 38297 w 76200"/>
                <a:gd name="connsiteY4" fmla="*/ 78308 h 85725"/>
                <a:gd name="connsiteX5" fmla="*/ 11411 w 76200"/>
                <a:gd name="connsiteY5" fmla="*/ 54366 h 85725"/>
                <a:gd name="connsiteX6" fmla="*/ 9709 w 76200"/>
                <a:gd name="connsiteY6" fmla="*/ 39712 h 85725"/>
                <a:gd name="connsiteX7" fmla="*/ 36582 w 76200"/>
                <a:gd name="connsiteY7" fmla="*/ 95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85725">
                  <a:moveTo>
                    <a:pt x="36582" y="9525"/>
                  </a:moveTo>
                  <a:lnTo>
                    <a:pt x="39999" y="9525"/>
                  </a:lnTo>
                  <a:cubicBezTo>
                    <a:pt x="56178" y="9525"/>
                    <a:pt x="68739" y="23649"/>
                    <a:pt x="66872" y="39712"/>
                  </a:cubicBezTo>
                  <a:lnTo>
                    <a:pt x="65170" y="54366"/>
                  </a:lnTo>
                  <a:cubicBezTo>
                    <a:pt x="63583" y="68019"/>
                    <a:pt x="52025" y="78308"/>
                    <a:pt x="38297" y="78308"/>
                  </a:cubicBezTo>
                  <a:cubicBezTo>
                    <a:pt x="24555" y="78308"/>
                    <a:pt x="12998" y="68019"/>
                    <a:pt x="11411" y="54366"/>
                  </a:cubicBezTo>
                  <a:lnTo>
                    <a:pt x="9709" y="39712"/>
                  </a:lnTo>
                  <a:cubicBezTo>
                    <a:pt x="7842" y="23649"/>
                    <a:pt x="20403" y="9525"/>
                    <a:pt x="36582" y="9525"/>
                  </a:cubicBezTo>
                  <a:close/>
                </a:path>
              </a:pathLst>
            </a:custGeom>
            <a:noFill/>
            <a:ln w="6350" cap="flat">
              <a:solidFill>
                <a:srgbClr val="C7A8C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BEED7CA0-28CB-4F6F-A003-86A126940B31}"/>
                </a:ext>
              </a:extLst>
            </p:cNvPr>
            <p:cNvSpPr/>
            <p:nvPr/>
          </p:nvSpPr>
          <p:spPr>
            <a:xfrm>
              <a:off x="1237458" y="5021397"/>
              <a:ext cx="87582" cy="98529"/>
            </a:xfrm>
            <a:custGeom>
              <a:avLst/>
              <a:gdLst>
                <a:gd name="connsiteX0" fmla="*/ 36595 w 76200"/>
                <a:gd name="connsiteY0" fmla="*/ 9525 h 85725"/>
                <a:gd name="connsiteX1" fmla="*/ 39999 w 76200"/>
                <a:gd name="connsiteY1" fmla="*/ 9525 h 85725"/>
                <a:gd name="connsiteX2" fmla="*/ 66872 w 76200"/>
                <a:gd name="connsiteY2" fmla="*/ 39712 h 85725"/>
                <a:gd name="connsiteX3" fmla="*/ 65183 w 76200"/>
                <a:gd name="connsiteY3" fmla="*/ 54366 h 85725"/>
                <a:gd name="connsiteX4" fmla="*/ 38297 w 76200"/>
                <a:gd name="connsiteY4" fmla="*/ 78308 h 85725"/>
                <a:gd name="connsiteX5" fmla="*/ 11411 w 76200"/>
                <a:gd name="connsiteY5" fmla="*/ 54366 h 85725"/>
                <a:gd name="connsiteX6" fmla="*/ 9709 w 76200"/>
                <a:gd name="connsiteY6" fmla="*/ 39712 h 85725"/>
                <a:gd name="connsiteX7" fmla="*/ 36595 w 76200"/>
                <a:gd name="connsiteY7" fmla="*/ 95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00" h="85725">
                  <a:moveTo>
                    <a:pt x="36595" y="9525"/>
                  </a:moveTo>
                  <a:lnTo>
                    <a:pt x="39999" y="9525"/>
                  </a:lnTo>
                  <a:cubicBezTo>
                    <a:pt x="56178" y="9525"/>
                    <a:pt x="68739" y="23649"/>
                    <a:pt x="66872" y="39712"/>
                  </a:cubicBezTo>
                  <a:lnTo>
                    <a:pt x="65183" y="54366"/>
                  </a:lnTo>
                  <a:cubicBezTo>
                    <a:pt x="63595" y="68019"/>
                    <a:pt x="52026" y="78308"/>
                    <a:pt x="38297" y="78308"/>
                  </a:cubicBezTo>
                  <a:cubicBezTo>
                    <a:pt x="24556" y="78308"/>
                    <a:pt x="12998" y="68019"/>
                    <a:pt x="11411" y="54366"/>
                  </a:cubicBezTo>
                  <a:lnTo>
                    <a:pt x="9709" y="39712"/>
                  </a:lnTo>
                  <a:cubicBezTo>
                    <a:pt x="7842" y="23649"/>
                    <a:pt x="20415" y="9525"/>
                    <a:pt x="36595" y="9525"/>
                  </a:cubicBezTo>
                  <a:close/>
                </a:path>
              </a:pathLst>
            </a:custGeom>
            <a:noFill/>
            <a:ln w="6350" cap="flat">
              <a:solidFill>
                <a:srgbClr val="C7A8C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055FA30A-84A2-428D-8828-B1AD892B37B1}"/>
                </a:ext>
              </a:extLst>
            </p:cNvPr>
            <p:cNvSpPr/>
            <p:nvPr/>
          </p:nvSpPr>
          <p:spPr>
            <a:xfrm>
              <a:off x="1321339" y="5294612"/>
              <a:ext cx="10948" cy="197059"/>
            </a:xfrm>
            <a:custGeom>
              <a:avLst/>
              <a:gdLst>
                <a:gd name="connsiteX0" fmla="*/ 9525 w 9525"/>
                <a:gd name="connsiteY0" fmla="*/ 9525 h 171450"/>
                <a:gd name="connsiteX1" fmla="*/ 9525 w 9525"/>
                <a:gd name="connsiteY1" fmla="*/ 1622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1450">
                  <a:moveTo>
                    <a:pt x="9525" y="9525"/>
                  </a:moveTo>
                  <a:lnTo>
                    <a:pt x="9525" y="162227"/>
                  </a:lnTo>
                </a:path>
              </a:pathLst>
            </a:custGeom>
            <a:noFill/>
            <a:ln w="6350" cap="flat">
              <a:solidFill>
                <a:srgbClr val="C7A8C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21931F54-E8E3-4363-AFE6-010B0D1F4EE9}"/>
                </a:ext>
              </a:extLst>
            </p:cNvPr>
            <p:cNvSpPr/>
            <p:nvPr/>
          </p:nvSpPr>
          <p:spPr>
            <a:xfrm>
              <a:off x="1389639" y="5294612"/>
              <a:ext cx="10948" cy="197059"/>
            </a:xfrm>
            <a:custGeom>
              <a:avLst/>
              <a:gdLst>
                <a:gd name="connsiteX0" fmla="*/ 9525 w 9525"/>
                <a:gd name="connsiteY0" fmla="*/ 162227 h 171450"/>
                <a:gd name="connsiteX1" fmla="*/ 9525 w 9525"/>
                <a:gd name="connsiteY1" fmla="*/ 95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1450">
                  <a:moveTo>
                    <a:pt x="9525" y="162227"/>
                  </a:moveTo>
                  <a:lnTo>
                    <a:pt x="9525" y="9525"/>
                  </a:lnTo>
                </a:path>
              </a:pathLst>
            </a:custGeom>
            <a:noFill/>
            <a:ln w="6350" cap="flat">
              <a:solidFill>
                <a:srgbClr val="C7A8C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910A80E-1CE1-45F1-B986-15C7437CB06E}"/>
                </a:ext>
              </a:extLst>
            </p:cNvPr>
            <p:cNvSpPr/>
            <p:nvPr/>
          </p:nvSpPr>
          <p:spPr>
            <a:xfrm>
              <a:off x="1278045" y="5224014"/>
              <a:ext cx="175164" cy="197059"/>
            </a:xfrm>
            <a:custGeom>
              <a:avLst/>
              <a:gdLst>
                <a:gd name="connsiteX0" fmla="*/ 107150 w 152400"/>
                <a:gd name="connsiteY0" fmla="*/ 169992 h 171450"/>
                <a:gd name="connsiteX1" fmla="*/ 107150 w 152400"/>
                <a:gd name="connsiteY1" fmla="*/ 169992 h 171450"/>
                <a:gd name="connsiteX2" fmla="*/ 144818 w 152400"/>
                <a:gd name="connsiteY2" fmla="*/ 132324 h 171450"/>
                <a:gd name="connsiteX3" fmla="*/ 145339 w 152400"/>
                <a:gd name="connsiteY3" fmla="*/ 132324 h 171450"/>
                <a:gd name="connsiteX4" fmla="*/ 145339 w 152400"/>
                <a:gd name="connsiteY4" fmla="*/ 46331 h 171450"/>
                <a:gd name="connsiteX5" fmla="*/ 114630 w 152400"/>
                <a:gd name="connsiteY5" fmla="*/ 13450 h 171450"/>
                <a:gd name="connsiteX6" fmla="*/ 45847 w 152400"/>
                <a:gd name="connsiteY6" fmla="*/ 12537 h 171450"/>
                <a:gd name="connsiteX7" fmla="*/ 40246 w 152400"/>
                <a:gd name="connsiteY7" fmla="*/ 13450 h 171450"/>
                <a:gd name="connsiteX8" fmla="*/ 35395 w 152400"/>
                <a:gd name="connsiteY8" fmla="*/ 14889 h 171450"/>
                <a:gd name="connsiteX9" fmla="*/ 18085 w 152400"/>
                <a:gd name="connsiteY9" fmla="*/ 25619 h 171450"/>
                <a:gd name="connsiteX10" fmla="*/ 9525 w 152400"/>
                <a:gd name="connsiteY10" fmla="*/ 46331 h 171450"/>
                <a:gd name="connsiteX11" fmla="*/ 9525 w 152400"/>
                <a:gd name="connsiteY11" fmla="*/ 132324 h 171450"/>
                <a:gd name="connsiteX12" fmla="*/ 47193 w 152400"/>
                <a:gd name="connsiteY12" fmla="*/ 16999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171450">
                  <a:moveTo>
                    <a:pt x="107150" y="169992"/>
                  </a:moveTo>
                  <a:lnTo>
                    <a:pt x="107150" y="169992"/>
                  </a:lnTo>
                  <a:cubicBezTo>
                    <a:pt x="127953" y="169992"/>
                    <a:pt x="144818" y="153126"/>
                    <a:pt x="144818" y="132324"/>
                  </a:cubicBezTo>
                  <a:lnTo>
                    <a:pt x="145339" y="132324"/>
                  </a:lnTo>
                  <a:lnTo>
                    <a:pt x="145339" y="46331"/>
                  </a:lnTo>
                  <a:cubicBezTo>
                    <a:pt x="145339" y="30927"/>
                    <a:pt x="132753" y="17453"/>
                    <a:pt x="114630" y="13450"/>
                  </a:cubicBezTo>
                  <a:cubicBezTo>
                    <a:pt x="91986" y="8459"/>
                    <a:pt x="68618" y="8310"/>
                    <a:pt x="45847" y="12537"/>
                  </a:cubicBezTo>
                  <a:cubicBezTo>
                    <a:pt x="43980" y="12879"/>
                    <a:pt x="42100" y="13058"/>
                    <a:pt x="40246" y="13450"/>
                  </a:cubicBezTo>
                  <a:cubicBezTo>
                    <a:pt x="38557" y="13832"/>
                    <a:pt x="36970" y="14353"/>
                    <a:pt x="35395" y="14889"/>
                  </a:cubicBezTo>
                  <a:cubicBezTo>
                    <a:pt x="28461" y="17210"/>
                    <a:pt x="22504" y="20906"/>
                    <a:pt x="18085" y="25619"/>
                  </a:cubicBezTo>
                  <a:cubicBezTo>
                    <a:pt x="12675" y="31409"/>
                    <a:pt x="9525" y="38621"/>
                    <a:pt x="9525" y="46331"/>
                  </a:cubicBezTo>
                  <a:lnTo>
                    <a:pt x="9525" y="132324"/>
                  </a:lnTo>
                  <a:cubicBezTo>
                    <a:pt x="9525" y="153126"/>
                    <a:pt x="26403" y="169992"/>
                    <a:pt x="47193" y="169992"/>
                  </a:cubicBezTo>
                </a:path>
              </a:pathLst>
            </a:custGeom>
            <a:noFill/>
            <a:ln w="6350" cap="flat">
              <a:solidFill>
                <a:srgbClr val="C7A8C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B805E27-B7A6-4535-920D-6824B35449DD}"/>
                </a:ext>
              </a:extLst>
            </p:cNvPr>
            <p:cNvSpPr/>
            <p:nvPr/>
          </p:nvSpPr>
          <p:spPr>
            <a:xfrm>
              <a:off x="1165838" y="5304522"/>
              <a:ext cx="10948" cy="197059"/>
            </a:xfrm>
            <a:custGeom>
              <a:avLst/>
              <a:gdLst>
                <a:gd name="connsiteX0" fmla="*/ 9525 w 9525"/>
                <a:gd name="connsiteY0" fmla="*/ 9525 h 171450"/>
                <a:gd name="connsiteX1" fmla="*/ 9525 w 9525"/>
                <a:gd name="connsiteY1" fmla="*/ 167143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1450">
                  <a:moveTo>
                    <a:pt x="9525" y="9525"/>
                  </a:moveTo>
                  <a:lnTo>
                    <a:pt x="9525" y="167143"/>
                  </a:lnTo>
                </a:path>
              </a:pathLst>
            </a:custGeom>
            <a:noFill/>
            <a:ln w="6350" cap="flat">
              <a:solidFill>
                <a:srgbClr val="C7A8C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67F15F2B-3C2A-4B78-91CC-27EDF499E838}"/>
                </a:ext>
              </a:extLst>
            </p:cNvPr>
            <p:cNvSpPr/>
            <p:nvPr/>
          </p:nvSpPr>
          <p:spPr>
            <a:xfrm>
              <a:off x="1234136" y="5304522"/>
              <a:ext cx="10948" cy="197059"/>
            </a:xfrm>
            <a:custGeom>
              <a:avLst/>
              <a:gdLst>
                <a:gd name="connsiteX0" fmla="*/ 9525 w 9525"/>
                <a:gd name="connsiteY0" fmla="*/ 167143 h 171450"/>
                <a:gd name="connsiteX1" fmla="*/ 9525 w 9525"/>
                <a:gd name="connsiteY1" fmla="*/ 95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1450">
                  <a:moveTo>
                    <a:pt x="9525" y="167143"/>
                  </a:moveTo>
                  <a:lnTo>
                    <a:pt x="9525" y="9525"/>
                  </a:lnTo>
                </a:path>
              </a:pathLst>
            </a:custGeom>
            <a:noFill/>
            <a:ln w="6350" cap="flat">
              <a:solidFill>
                <a:srgbClr val="C7A8C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1AAD2B90-37C9-4557-A3D4-CB05180B82A7}"/>
                </a:ext>
              </a:extLst>
            </p:cNvPr>
            <p:cNvSpPr/>
            <p:nvPr/>
          </p:nvSpPr>
          <p:spPr>
            <a:xfrm>
              <a:off x="1122543" y="5233922"/>
              <a:ext cx="175164" cy="186111"/>
            </a:xfrm>
            <a:custGeom>
              <a:avLst/>
              <a:gdLst>
                <a:gd name="connsiteX0" fmla="*/ 107150 w 152400"/>
                <a:gd name="connsiteY0" fmla="*/ 161373 h 161925"/>
                <a:gd name="connsiteX1" fmla="*/ 107150 w 152400"/>
                <a:gd name="connsiteY1" fmla="*/ 161373 h 161925"/>
                <a:gd name="connsiteX2" fmla="*/ 144818 w 152400"/>
                <a:gd name="connsiteY2" fmla="*/ 123704 h 161925"/>
                <a:gd name="connsiteX3" fmla="*/ 145351 w 152400"/>
                <a:gd name="connsiteY3" fmla="*/ 123704 h 161925"/>
                <a:gd name="connsiteX4" fmla="*/ 145351 w 152400"/>
                <a:gd name="connsiteY4" fmla="*/ 46338 h 161925"/>
                <a:gd name="connsiteX5" fmla="*/ 114630 w 152400"/>
                <a:gd name="connsiteY5" fmla="*/ 13467 h 161925"/>
                <a:gd name="connsiteX6" fmla="*/ 45860 w 152400"/>
                <a:gd name="connsiteY6" fmla="*/ 12539 h 161925"/>
                <a:gd name="connsiteX7" fmla="*/ 40246 w 152400"/>
                <a:gd name="connsiteY7" fmla="*/ 13467 h 161925"/>
                <a:gd name="connsiteX8" fmla="*/ 35395 w 152400"/>
                <a:gd name="connsiteY8" fmla="*/ 14891 h 161925"/>
                <a:gd name="connsiteX9" fmla="*/ 18098 w 152400"/>
                <a:gd name="connsiteY9" fmla="*/ 25621 h 161925"/>
                <a:gd name="connsiteX10" fmla="*/ 9525 w 152400"/>
                <a:gd name="connsiteY10" fmla="*/ 46338 h 161925"/>
                <a:gd name="connsiteX11" fmla="*/ 9525 w 152400"/>
                <a:gd name="connsiteY11" fmla="*/ 123704 h 161925"/>
                <a:gd name="connsiteX12" fmla="*/ 47193 w 152400"/>
                <a:gd name="connsiteY12" fmla="*/ 16137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161925">
                  <a:moveTo>
                    <a:pt x="107150" y="161373"/>
                  </a:moveTo>
                  <a:lnTo>
                    <a:pt x="107150" y="161373"/>
                  </a:lnTo>
                  <a:cubicBezTo>
                    <a:pt x="127953" y="161373"/>
                    <a:pt x="144818" y="144506"/>
                    <a:pt x="144818" y="123704"/>
                  </a:cubicBezTo>
                  <a:lnTo>
                    <a:pt x="145351" y="123704"/>
                  </a:lnTo>
                  <a:lnTo>
                    <a:pt x="145351" y="46338"/>
                  </a:lnTo>
                  <a:cubicBezTo>
                    <a:pt x="145351" y="30930"/>
                    <a:pt x="132753" y="17456"/>
                    <a:pt x="114630" y="13467"/>
                  </a:cubicBezTo>
                  <a:cubicBezTo>
                    <a:pt x="91986" y="8466"/>
                    <a:pt x="68618" y="8298"/>
                    <a:pt x="45860" y="12539"/>
                  </a:cubicBezTo>
                  <a:cubicBezTo>
                    <a:pt x="43993" y="12897"/>
                    <a:pt x="42100" y="13050"/>
                    <a:pt x="40246" y="13467"/>
                  </a:cubicBezTo>
                  <a:cubicBezTo>
                    <a:pt x="38557" y="13839"/>
                    <a:pt x="36970" y="14370"/>
                    <a:pt x="35395" y="14891"/>
                  </a:cubicBezTo>
                  <a:cubicBezTo>
                    <a:pt x="28461" y="17202"/>
                    <a:pt x="22504" y="20898"/>
                    <a:pt x="18098" y="25621"/>
                  </a:cubicBezTo>
                  <a:cubicBezTo>
                    <a:pt x="12675" y="31426"/>
                    <a:pt x="9525" y="38638"/>
                    <a:pt x="9525" y="46338"/>
                  </a:cubicBezTo>
                  <a:lnTo>
                    <a:pt x="9525" y="123704"/>
                  </a:lnTo>
                  <a:cubicBezTo>
                    <a:pt x="9525" y="144506"/>
                    <a:pt x="26391" y="161373"/>
                    <a:pt x="47193" y="161373"/>
                  </a:cubicBezTo>
                </a:path>
              </a:pathLst>
            </a:custGeom>
            <a:noFill/>
            <a:ln w="6350" cap="flat">
              <a:solidFill>
                <a:srgbClr val="C7A8C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A0C4B7C5-A409-437A-91D2-77EC68F0CE7A}"/>
                </a:ext>
              </a:extLst>
            </p:cNvPr>
            <p:cNvSpPr/>
            <p:nvPr/>
          </p:nvSpPr>
          <p:spPr>
            <a:xfrm>
              <a:off x="1010336" y="5294612"/>
              <a:ext cx="10948" cy="197059"/>
            </a:xfrm>
            <a:custGeom>
              <a:avLst/>
              <a:gdLst>
                <a:gd name="connsiteX0" fmla="*/ 9525 w 9525"/>
                <a:gd name="connsiteY0" fmla="*/ 9525 h 171450"/>
                <a:gd name="connsiteX1" fmla="*/ 9525 w 9525"/>
                <a:gd name="connsiteY1" fmla="*/ 1622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1450">
                  <a:moveTo>
                    <a:pt x="9525" y="9525"/>
                  </a:moveTo>
                  <a:lnTo>
                    <a:pt x="9525" y="162227"/>
                  </a:lnTo>
                </a:path>
              </a:pathLst>
            </a:custGeom>
            <a:noFill/>
            <a:ln w="6350" cap="flat">
              <a:solidFill>
                <a:srgbClr val="C7A8C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6FD1750C-4F47-4D2C-A0ED-C509F3AB2C88}"/>
                </a:ext>
              </a:extLst>
            </p:cNvPr>
            <p:cNvSpPr/>
            <p:nvPr/>
          </p:nvSpPr>
          <p:spPr>
            <a:xfrm>
              <a:off x="1078635" y="5294612"/>
              <a:ext cx="10948" cy="197059"/>
            </a:xfrm>
            <a:custGeom>
              <a:avLst/>
              <a:gdLst>
                <a:gd name="connsiteX0" fmla="*/ 9525 w 9525"/>
                <a:gd name="connsiteY0" fmla="*/ 162227 h 171450"/>
                <a:gd name="connsiteX1" fmla="*/ 9525 w 9525"/>
                <a:gd name="connsiteY1" fmla="*/ 95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1450">
                  <a:moveTo>
                    <a:pt x="9525" y="162227"/>
                  </a:moveTo>
                  <a:lnTo>
                    <a:pt x="9525" y="9525"/>
                  </a:lnTo>
                </a:path>
              </a:pathLst>
            </a:custGeom>
            <a:noFill/>
            <a:ln w="6350" cap="flat">
              <a:solidFill>
                <a:srgbClr val="C7A8C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904E9AD8-2FC9-4793-A534-F017AB55A517}"/>
                </a:ext>
              </a:extLst>
            </p:cNvPr>
            <p:cNvSpPr/>
            <p:nvPr/>
          </p:nvSpPr>
          <p:spPr>
            <a:xfrm>
              <a:off x="967042" y="5224014"/>
              <a:ext cx="175164" cy="197059"/>
            </a:xfrm>
            <a:custGeom>
              <a:avLst/>
              <a:gdLst>
                <a:gd name="connsiteX0" fmla="*/ 107150 w 152400"/>
                <a:gd name="connsiteY0" fmla="*/ 169992 h 171450"/>
                <a:gd name="connsiteX1" fmla="*/ 107150 w 152400"/>
                <a:gd name="connsiteY1" fmla="*/ 169992 h 171450"/>
                <a:gd name="connsiteX2" fmla="*/ 144818 w 152400"/>
                <a:gd name="connsiteY2" fmla="*/ 132324 h 171450"/>
                <a:gd name="connsiteX3" fmla="*/ 145339 w 152400"/>
                <a:gd name="connsiteY3" fmla="*/ 132324 h 171450"/>
                <a:gd name="connsiteX4" fmla="*/ 145339 w 152400"/>
                <a:gd name="connsiteY4" fmla="*/ 46331 h 171450"/>
                <a:gd name="connsiteX5" fmla="*/ 114630 w 152400"/>
                <a:gd name="connsiteY5" fmla="*/ 13450 h 171450"/>
                <a:gd name="connsiteX6" fmla="*/ 45847 w 152400"/>
                <a:gd name="connsiteY6" fmla="*/ 12537 h 171450"/>
                <a:gd name="connsiteX7" fmla="*/ 40234 w 152400"/>
                <a:gd name="connsiteY7" fmla="*/ 13450 h 171450"/>
                <a:gd name="connsiteX8" fmla="*/ 35407 w 152400"/>
                <a:gd name="connsiteY8" fmla="*/ 14889 h 171450"/>
                <a:gd name="connsiteX9" fmla="*/ 18098 w 152400"/>
                <a:gd name="connsiteY9" fmla="*/ 25619 h 171450"/>
                <a:gd name="connsiteX10" fmla="*/ 9525 w 152400"/>
                <a:gd name="connsiteY10" fmla="*/ 46331 h 171450"/>
                <a:gd name="connsiteX11" fmla="*/ 9525 w 152400"/>
                <a:gd name="connsiteY11" fmla="*/ 132324 h 171450"/>
                <a:gd name="connsiteX12" fmla="*/ 47193 w 152400"/>
                <a:gd name="connsiteY12" fmla="*/ 16999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171450">
                  <a:moveTo>
                    <a:pt x="107150" y="169992"/>
                  </a:moveTo>
                  <a:lnTo>
                    <a:pt x="107150" y="169992"/>
                  </a:lnTo>
                  <a:cubicBezTo>
                    <a:pt x="127953" y="169992"/>
                    <a:pt x="144818" y="153126"/>
                    <a:pt x="144818" y="132324"/>
                  </a:cubicBezTo>
                  <a:lnTo>
                    <a:pt x="145339" y="132324"/>
                  </a:lnTo>
                  <a:lnTo>
                    <a:pt x="145339" y="46331"/>
                  </a:lnTo>
                  <a:cubicBezTo>
                    <a:pt x="145339" y="30927"/>
                    <a:pt x="132753" y="17453"/>
                    <a:pt x="114630" y="13450"/>
                  </a:cubicBezTo>
                  <a:cubicBezTo>
                    <a:pt x="91986" y="8459"/>
                    <a:pt x="68618" y="8310"/>
                    <a:pt x="45847" y="12537"/>
                  </a:cubicBezTo>
                  <a:cubicBezTo>
                    <a:pt x="43993" y="12879"/>
                    <a:pt x="42100" y="13058"/>
                    <a:pt x="40234" y="13450"/>
                  </a:cubicBezTo>
                  <a:cubicBezTo>
                    <a:pt x="38557" y="13832"/>
                    <a:pt x="36983" y="14353"/>
                    <a:pt x="35407" y="14889"/>
                  </a:cubicBezTo>
                  <a:cubicBezTo>
                    <a:pt x="28461" y="17210"/>
                    <a:pt x="22504" y="20906"/>
                    <a:pt x="18098" y="25619"/>
                  </a:cubicBezTo>
                  <a:cubicBezTo>
                    <a:pt x="12675" y="31409"/>
                    <a:pt x="9525" y="38621"/>
                    <a:pt x="9525" y="46331"/>
                  </a:cubicBezTo>
                  <a:lnTo>
                    <a:pt x="9525" y="132324"/>
                  </a:lnTo>
                  <a:cubicBezTo>
                    <a:pt x="9525" y="153126"/>
                    <a:pt x="26403" y="169992"/>
                    <a:pt x="47193" y="169992"/>
                  </a:cubicBezTo>
                </a:path>
              </a:pathLst>
            </a:custGeom>
            <a:noFill/>
            <a:ln w="6350" cap="flat">
              <a:solidFill>
                <a:srgbClr val="C7A8C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F7EA0D9F-0593-4E6F-BC72-D92DB39DE98C}"/>
              </a:ext>
            </a:extLst>
          </p:cNvPr>
          <p:cNvSpPr/>
          <p:nvPr/>
        </p:nvSpPr>
        <p:spPr>
          <a:xfrm>
            <a:off x="6207580" y="5178727"/>
            <a:ext cx="5503652" cy="6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0" tIns="112542" rIns="0">
            <a:spAutoFit/>
          </a:bodyPr>
          <a:lstStyle/>
          <a:p>
            <a:pPr marL="171450" indent="-171450">
              <a:lnSpc>
                <a:spcPct val="90000"/>
              </a:lnSpc>
              <a:spcAft>
                <a:spcPts val="246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</a:rPr>
              <a:t>Корпоративное управление;</a:t>
            </a:r>
          </a:p>
          <a:p>
            <a:pPr marL="171450" indent="-171450">
              <a:lnSpc>
                <a:spcPct val="90000"/>
              </a:lnSpc>
              <a:spcAft>
                <a:spcPts val="246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</a:rPr>
              <a:t>Финансовая устойчивость;</a:t>
            </a:r>
          </a:p>
          <a:p>
            <a:pPr marL="171450" indent="-171450">
              <a:lnSpc>
                <a:spcPct val="90000"/>
              </a:lnSpc>
              <a:spcAft>
                <a:spcPts val="246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/>
                </a:solidFill>
              </a:rPr>
              <a:t>Стратегия и системы менеджмента.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283C7760-60FF-430D-AC24-31CF950054A3}"/>
              </a:ext>
            </a:extLst>
          </p:cNvPr>
          <p:cNvSpPr/>
          <p:nvPr/>
        </p:nvSpPr>
        <p:spPr>
          <a:xfrm>
            <a:off x="6075759" y="4850968"/>
            <a:ext cx="2202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+mj-lt"/>
              </a:rPr>
              <a:t>57 критериев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09E3FA41-60D5-42E4-9E0A-6A16B6B773B9}"/>
              </a:ext>
            </a:extLst>
          </p:cNvPr>
          <p:cNvGrpSpPr/>
          <p:nvPr/>
        </p:nvGrpSpPr>
        <p:grpSpPr>
          <a:xfrm>
            <a:off x="5461512" y="4940613"/>
            <a:ext cx="552113" cy="531243"/>
            <a:chOff x="3110967" y="2404688"/>
            <a:chExt cx="597496" cy="574911"/>
          </a:xfrm>
        </p:grpSpPr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DD874B29-3839-4C2B-B085-63DCC0658995}"/>
                </a:ext>
              </a:extLst>
            </p:cNvPr>
            <p:cNvSpPr/>
            <p:nvPr/>
          </p:nvSpPr>
          <p:spPr>
            <a:xfrm>
              <a:off x="3200950" y="2595050"/>
              <a:ext cx="107549" cy="59750"/>
            </a:xfrm>
            <a:custGeom>
              <a:avLst/>
              <a:gdLst>
                <a:gd name="connsiteX0" fmla="*/ 107276 w 107549"/>
                <a:gd name="connsiteY0" fmla="*/ 9526 h 59749"/>
                <a:gd name="connsiteX1" fmla="*/ 58401 w 107549"/>
                <a:gd name="connsiteY1" fmla="*/ 56250 h 59749"/>
                <a:gd name="connsiteX2" fmla="*/ 9526 w 107549"/>
                <a:gd name="connsiteY2" fmla="*/ 9526 h 5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549" h="59749">
                  <a:moveTo>
                    <a:pt x="107276" y="9526"/>
                  </a:moveTo>
                  <a:cubicBezTo>
                    <a:pt x="107276" y="35338"/>
                    <a:pt x="85408" y="56250"/>
                    <a:pt x="58401" y="56250"/>
                  </a:cubicBezTo>
                  <a:cubicBezTo>
                    <a:pt x="31394" y="56250"/>
                    <a:pt x="9526" y="35338"/>
                    <a:pt x="9526" y="9526"/>
                  </a:cubicBezTo>
                </a:path>
              </a:pathLst>
            </a:custGeom>
            <a:noFill/>
            <a:ln w="6350" cap="rnd">
              <a:solidFill>
                <a:srgbClr val="A3CDC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CB79D08F-74B0-428E-9581-75A7EC2FF645}"/>
                </a:ext>
              </a:extLst>
            </p:cNvPr>
            <p:cNvSpPr/>
            <p:nvPr/>
          </p:nvSpPr>
          <p:spPr>
            <a:xfrm>
              <a:off x="3200830" y="2825086"/>
              <a:ext cx="107549" cy="59750"/>
            </a:xfrm>
            <a:custGeom>
              <a:avLst/>
              <a:gdLst>
                <a:gd name="connsiteX0" fmla="*/ 9526 w 107549"/>
                <a:gd name="connsiteY0" fmla="*/ 56250 h 59749"/>
                <a:gd name="connsiteX1" fmla="*/ 58401 w 107549"/>
                <a:gd name="connsiteY1" fmla="*/ 9526 h 59749"/>
                <a:gd name="connsiteX2" fmla="*/ 107276 w 107549"/>
                <a:gd name="connsiteY2" fmla="*/ 56250 h 5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549" h="59749">
                  <a:moveTo>
                    <a:pt x="9526" y="56250"/>
                  </a:moveTo>
                  <a:cubicBezTo>
                    <a:pt x="9526" y="30438"/>
                    <a:pt x="31394" y="9526"/>
                    <a:pt x="58401" y="9526"/>
                  </a:cubicBezTo>
                  <a:cubicBezTo>
                    <a:pt x="85408" y="9526"/>
                    <a:pt x="107276" y="30438"/>
                    <a:pt x="107276" y="56250"/>
                  </a:cubicBezTo>
                </a:path>
              </a:pathLst>
            </a:custGeom>
            <a:noFill/>
            <a:ln w="6350" cap="rnd">
              <a:solidFill>
                <a:srgbClr val="A3CDC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1697C987-44C6-4B7E-AC52-3319652A13EC}"/>
                </a:ext>
              </a:extLst>
            </p:cNvPr>
            <p:cNvSpPr/>
            <p:nvPr/>
          </p:nvSpPr>
          <p:spPr>
            <a:xfrm>
              <a:off x="3504956" y="2595050"/>
              <a:ext cx="107549" cy="59750"/>
            </a:xfrm>
            <a:custGeom>
              <a:avLst/>
              <a:gdLst>
                <a:gd name="connsiteX0" fmla="*/ 107276 w 107549"/>
                <a:gd name="connsiteY0" fmla="*/ 9526 h 59749"/>
                <a:gd name="connsiteX1" fmla="*/ 58401 w 107549"/>
                <a:gd name="connsiteY1" fmla="*/ 56250 h 59749"/>
                <a:gd name="connsiteX2" fmla="*/ 9526 w 107549"/>
                <a:gd name="connsiteY2" fmla="*/ 9526 h 5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549" h="59749">
                  <a:moveTo>
                    <a:pt x="107276" y="9526"/>
                  </a:moveTo>
                  <a:cubicBezTo>
                    <a:pt x="107276" y="35338"/>
                    <a:pt x="85408" y="56250"/>
                    <a:pt x="58401" y="56250"/>
                  </a:cubicBezTo>
                  <a:cubicBezTo>
                    <a:pt x="31394" y="56250"/>
                    <a:pt x="9526" y="35338"/>
                    <a:pt x="9526" y="9526"/>
                  </a:cubicBezTo>
                </a:path>
              </a:pathLst>
            </a:custGeom>
            <a:noFill/>
            <a:ln w="6350" cap="rnd">
              <a:solidFill>
                <a:srgbClr val="A3CDC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3DCAF0B9-6C3D-4182-AF40-F7B26CB58B0A}"/>
                </a:ext>
              </a:extLst>
            </p:cNvPr>
            <p:cNvSpPr/>
            <p:nvPr/>
          </p:nvSpPr>
          <p:spPr>
            <a:xfrm>
              <a:off x="3504956" y="2825086"/>
              <a:ext cx="107549" cy="59750"/>
            </a:xfrm>
            <a:custGeom>
              <a:avLst/>
              <a:gdLst>
                <a:gd name="connsiteX0" fmla="*/ 9526 w 107549"/>
                <a:gd name="connsiteY0" fmla="*/ 56250 h 59749"/>
                <a:gd name="connsiteX1" fmla="*/ 58401 w 107549"/>
                <a:gd name="connsiteY1" fmla="*/ 9526 h 59749"/>
                <a:gd name="connsiteX2" fmla="*/ 107276 w 107549"/>
                <a:gd name="connsiteY2" fmla="*/ 56250 h 5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549" h="59749">
                  <a:moveTo>
                    <a:pt x="9526" y="56250"/>
                  </a:moveTo>
                  <a:cubicBezTo>
                    <a:pt x="9526" y="30438"/>
                    <a:pt x="31394" y="9526"/>
                    <a:pt x="58401" y="9526"/>
                  </a:cubicBezTo>
                  <a:cubicBezTo>
                    <a:pt x="85408" y="9526"/>
                    <a:pt x="107276" y="30438"/>
                    <a:pt x="107276" y="56250"/>
                  </a:cubicBezTo>
                </a:path>
              </a:pathLst>
            </a:custGeom>
            <a:noFill/>
            <a:ln w="6350" cap="rnd">
              <a:solidFill>
                <a:srgbClr val="A3CDC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177BC719-EBBF-4DBC-B46B-72F69F390A36}"/>
                </a:ext>
              </a:extLst>
            </p:cNvPr>
            <p:cNvSpPr/>
            <p:nvPr/>
          </p:nvSpPr>
          <p:spPr>
            <a:xfrm>
              <a:off x="3137615" y="2880295"/>
              <a:ext cx="537747" cy="11950"/>
            </a:xfrm>
            <a:custGeom>
              <a:avLst/>
              <a:gdLst>
                <a:gd name="connsiteX0" fmla="*/ 537832 w 537746"/>
                <a:gd name="connsiteY0" fmla="*/ 9526 h 11949"/>
                <a:gd name="connsiteX1" fmla="*/ 9526 w 537746"/>
                <a:gd name="connsiteY1" fmla="*/ 9526 h 1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7746" h="11949">
                  <a:moveTo>
                    <a:pt x="537832" y="9526"/>
                  </a:moveTo>
                  <a:lnTo>
                    <a:pt x="9526" y="9526"/>
                  </a:lnTo>
                </a:path>
              </a:pathLst>
            </a:custGeom>
            <a:ln w="6350" cap="rnd">
              <a:solidFill>
                <a:srgbClr val="A3CDC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A11D929-3EA8-4933-8BBA-DC1421384520}"/>
                </a:ext>
              </a:extLst>
            </p:cNvPr>
            <p:cNvSpPr/>
            <p:nvPr/>
          </p:nvSpPr>
          <p:spPr>
            <a:xfrm>
              <a:off x="3110967" y="2919849"/>
              <a:ext cx="597496" cy="59750"/>
            </a:xfrm>
            <a:custGeom>
              <a:avLst/>
              <a:gdLst>
                <a:gd name="connsiteX0" fmla="*/ 569021 w 597496"/>
                <a:gd name="connsiteY0" fmla="*/ 9526 h 59749"/>
                <a:gd name="connsiteX1" fmla="*/ 31633 w 597496"/>
                <a:gd name="connsiteY1" fmla="*/ 9526 h 59749"/>
                <a:gd name="connsiteX2" fmla="*/ 9526 w 597496"/>
                <a:gd name="connsiteY2" fmla="*/ 9526 h 59749"/>
                <a:gd name="connsiteX3" fmla="*/ 591248 w 597496"/>
                <a:gd name="connsiteY3" fmla="*/ 9526 h 59749"/>
                <a:gd name="connsiteX4" fmla="*/ 591248 w 597496"/>
                <a:gd name="connsiteY4" fmla="*/ 53262 h 59749"/>
                <a:gd name="connsiteX5" fmla="*/ 9526 w 597496"/>
                <a:gd name="connsiteY5" fmla="*/ 53262 h 59749"/>
                <a:gd name="connsiteX6" fmla="*/ 9526 w 597496"/>
                <a:gd name="connsiteY6" fmla="*/ 9526 h 5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496" h="59749">
                  <a:moveTo>
                    <a:pt x="569021" y="9526"/>
                  </a:moveTo>
                  <a:lnTo>
                    <a:pt x="31633" y="9526"/>
                  </a:lnTo>
                  <a:lnTo>
                    <a:pt x="9526" y="9526"/>
                  </a:lnTo>
                  <a:lnTo>
                    <a:pt x="591248" y="9526"/>
                  </a:lnTo>
                  <a:lnTo>
                    <a:pt x="591248" y="53262"/>
                  </a:lnTo>
                  <a:lnTo>
                    <a:pt x="9526" y="53262"/>
                  </a:lnTo>
                  <a:lnTo>
                    <a:pt x="9526" y="9526"/>
                  </a:lnTo>
                </a:path>
              </a:pathLst>
            </a:custGeom>
            <a:noFill/>
            <a:ln w="6350" cap="rnd">
              <a:solidFill>
                <a:srgbClr val="A3CDC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7BC45B89-588A-4ED4-9E83-8F0A92984893}"/>
                </a:ext>
              </a:extLst>
            </p:cNvPr>
            <p:cNvSpPr/>
            <p:nvPr/>
          </p:nvSpPr>
          <p:spPr>
            <a:xfrm>
              <a:off x="3115866" y="2404688"/>
              <a:ext cx="585546" cy="191199"/>
            </a:xfrm>
            <a:custGeom>
              <a:avLst/>
              <a:gdLst>
                <a:gd name="connsiteX0" fmla="*/ 295488 w 585546"/>
                <a:gd name="connsiteY0" fmla="*/ 9526 h 191198"/>
                <a:gd name="connsiteX1" fmla="*/ 9526 w 585546"/>
                <a:gd name="connsiteY1" fmla="*/ 113012 h 191198"/>
                <a:gd name="connsiteX2" fmla="*/ 9526 w 585546"/>
                <a:gd name="connsiteY2" fmla="*/ 191284 h 191198"/>
                <a:gd name="connsiteX3" fmla="*/ 581449 w 585546"/>
                <a:gd name="connsiteY3" fmla="*/ 191284 h 191198"/>
                <a:gd name="connsiteX4" fmla="*/ 581449 w 585546"/>
                <a:gd name="connsiteY4" fmla="*/ 113012 h 191198"/>
                <a:gd name="connsiteX5" fmla="*/ 295488 w 585546"/>
                <a:gd name="connsiteY5" fmla="*/ 9526 h 19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546" h="191198">
                  <a:moveTo>
                    <a:pt x="295488" y="9526"/>
                  </a:moveTo>
                  <a:lnTo>
                    <a:pt x="9526" y="113012"/>
                  </a:lnTo>
                  <a:lnTo>
                    <a:pt x="9526" y="191284"/>
                  </a:lnTo>
                  <a:lnTo>
                    <a:pt x="581449" y="191284"/>
                  </a:lnTo>
                  <a:lnTo>
                    <a:pt x="581449" y="113012"/>
                  </a:lnTo>
                  <a:lnTo>
                    <a:pt x="295488" y="9526"/>
                  </a:lnTo>
                  <a:close/>
                </a:path>
              </a:pathLst>
            </a:custGeom>
            <a:noFill/>
            <a:ln w="6350" cap="rnd">
              <a:solidFill>
                <a:srgbClr val="A3CDC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BE78A6BA-31E8-435D-82A1-87EB0369CBF4}"/>
                </a:ext>
              </a:extLst>
            </p:cNvPr>
            <p:cNvSpPr/>
            <p:nvPr/>
          </p:nvSpPr>
          <p:spPr>
            <a:xfrm>
              <a:off x="3168804" y="2458821"/>
              <a:ext cx="477997" cy="143399"/>
            </a:xfrm>
            <a:custGeom>
              <a:avLst/>
              <a:gdLst>
                <a:gd name="connsiteX0" fmla="*/ 475453 w 477996"/>
                <a:gd name="connsiteY0" fmla="*/ 134641 h 143399"/>
                <a:gd name="connsiteX1" fmla="*/ 475453 w 477996"/>
                <a:gd name="connsiteY1" fmla="*/ 85527 h 143399"/>
                <a:gd name="connsiteX2" fmla="*/ 242549 w 477996"/>
                <a:gd name="connsiteY2" fmla="*/ 9526 h 143399"/>
                <a:gd name="connsiteX3" fmla="*/ 9526 w 477996"/>
                <a:gd name="connsiteY3" fmla="*/ 85527 h 143399"/>
                <a:gd name="connsiteX4" fmla="*/ 9526 w 477996"/>
                <a:gd name="connsiteY4" fmla="*/ 134641 h 1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996" h="143399">
                  <a:moveTo>
                    <a:pt x="475453" y="134641"/>
                  </a:moveTo>
                  <a:lnTo>
                    <a:pt x="475453" y="85527"/>
                  </a:lnTo>
                  <a:lnTo>
                    <a:pt x="242549" y="9526"/>
                  </a:lnTo>
                  <a:lnTo>
                    <a:pt x="9526" y="85527"/>
                  </a:lnTo>
                  <a:lnTo>
                    <a:pt x="9526" y="134641"/>
                  </a:lnTo>
                </a:path>
              </a:pathLst>
            </a:custGeom>
            <a:noFill/>
            <a:ln w="6350" cap="rnd">
              <a:solidFill>
                <a:srgbClr val="A3CDC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8BE1020C-BB02-4164-8BE6-2C95FE832530}"/>
                </a:ext>
              </a:extLst>
            </p:cNvPr>
            <p:cNvSpPr/>
            <p:nvPr/>
          </p:nvSpPr>
          <p:spPr>
            <a:xfrm>
              <a:off x="3219114" y="2636397"/>
              <a:ext cx="11950" cy="203149"/>
            </a:xfrm>
            <a:custGeom>
              <a:avLst/>
              <a:gdLst>
                <a:gd name="connsiteX0" fmla="*/ 9526 w 11949"/>
                <a:gd name="connsiteY0" fmla="*/ 202756 h 203148"/>
                <a:gd name="connsiteX1" fmla="*/ 9526 w 11949"/>
                <a:gd name="connsiteY1" fmla="*/ 9526 h 20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" h="203148">
                  <a:moveTo>
                    <a:pt x="9526" y="202756"/>
                  </a:moveTo>
                  <a:lnTo>
                    <a:pt x="9526" y="9526"/>
                  </a:lnTo>
                </a:path>
              </a:pathLst>
            </a:custGeom>
            <a:ln w="6350" cap="rnd">
              <a:solidFill>
                <a:srgbClr val="A3CDC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8A4D0F53-228A-4F21-BFAC-DD023F138D3B}"/>
                </a:ext>
              </a:extLst>
            </p:cNvPr>
            <p:cNvSpPr/>
            <p:nvPr/>
          </p:nvSpPr>
          <p:spPr>
            <a:xfrm>
              <a:off x="3280417" y="2636397"/>
              <a:ext cx="11950" cy="203149"/>
            </a:xfrm>
            <a:custGeom>
              <a:avLst/>
              <a:gdLst>
                <a:gd name="connsiteX0" fmla="*/ 9526 w 11949"/>
                <a:gd name="connsiteY0" fmla="*/ 9526 h 203148"/>
                <a:gd name="connsiteX1" fmla="*/ 9526 w 11949"/>
                <a:gd name="connsiteY1" fmla="*/ 202756 h 20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" h="203148">
                  <a:moveTo>
                    <a:pt x="9526" y="9526"/>
                  </a:moveTo>
                  <a:lnTo>
                    <a:pt x="9526" y="202756"/>
                  </a:lnTo>
                </a:path>
              </a:pathLst>
            </a:custGeom>
            <a:ln w="6350" cap="rnd">
              <a:solidFill>
                <a:srgbClr val="A3CDC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114768BE-1977-46FE-B21F-8828FE78E956}"/>
                </a:ext>
              </a:extLst>
            </p:cNvPr>
            <p:cNvSpPr/>
            <p:nvPr/>
          </p:nvSpPr>
          <p:spPr>
            <a:xfrm>
              <a:off x="3523239" y="2636397"/>
              <a:ext cx="11950" cy="203149"/>
            </a:xfrm>
            <a:custGeom>
              <a:avLst/>
              <a:gdLst>
                <a:gd name="connsiteX0" fmla="*/ 9526 w 11949"/>
                <a:gd name="connsiteY0" fmla="*/ 202756 h 203148"/>
                <a:gd name="connsiteX1" fmla="*/ 9526 w 11949"/>
                <a:gd name="connsiteY1" fmla="*/ 9526 h 20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" h="203148">
                  <a:moveTo>
                    <a:pt x="9526" y="202756"/>
                  </a:moveTo>
                  <a:lnTo>
                    <a:pt x="9526" y="9526"/>
                  </a:lnTo>
                </a:path>
              </a:pathLst>
            </a:custGeom>
            <a:ln w="6350" cap="rnd">
              <a:solidFill>
                <a:srgbClr val="A3CDC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8B7FE840-63F6-4DFE-863B-109139A2FC2B}"/>
                </a:ext>
              </a:extLst>
            </p:cNvPr>
            <p:cNvSpPr/>
            <p:nvPr/>
          </p:nvSpPr>
          <p:spPr>
            <a:xfrm>
              <a:off x="3584423" y="2636397"/>
              <a:ext cx="11950" cy="203149"/>
            </a:xfrm>
            <a:custGeom>
              <a:avLst/>
              <a:gdLst>
                <a:gd name="connsiteX0" fmla="*/ 9526 w 11949"/>
                <a:gd name="connsiteY0" fmla="*/ 9526 h 203148"/>
                <a:gd name="connsiteX1" fmla="*/ 9526 w 11949"/>
                <a:gd name="connsiteY1" fmla="*/ 202756 h 20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" h="203148">
                  <a:moveTo>
                    <a:pt x="9526" y="9526"/>
                  </a:moveTo>
                  <a:lnTo>
                    <a:pt x="9526" y="202756"/>
                  </a:lnTo>
                </a:path>
              </a:pathLst>
            </a:custGeom>
            <a:ln w="6350" cap="rnd">
              <a:solidFill>
                <a:srgbClr val="A3CDC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F278486F-2CFF-41CD-A05E-BE17A25280EC}"/>
                </a:ext>
              </a:extLst>
            </p:cNvPr>
            <p:cNvSpPr/>
            <p:nvPr/>
          </p:nvSpPr>
          <p:spPr>
            <a:xfrm>
              <a:off x="3342078" y="2636397"/>
              <a:ext cx="131449" cy="262898"/>
            </a:xfrm>
            <a:custGeom>
              <a:avLst/>
              <a:gdLst>
                <a:gd name="connsiteX0" fmla="*/ 9526 w 131449"/>
                <a:gd name="connsiteY0" fmla="*/ 9526 h 262898"/>
                <a:gd name="connsiteX1" fmla="*/ 129025 w 131449"/>
                <a:gd name="connsiteY1" fmla="*/ 9526 h 262898"/>
                <a:gd name="connsiteX2" fmla="*/ 129025 w 131449"/>
                <a:gd name="connsiteY2" fmla="*/ 253424 h 262898"/>
                <a:gd name="connsiteX3" fmla="*/ 9526 w 131449"/>
                <a:gd name="connsiteY3" fmla="*/ 253424 h 2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9" h="262898">
                  <a:moveTo>
                    <a:pt x="9526" y="9526"/>
                  </a:moveTo>
                  <a:lnTo>
                    <a:pt x="129025" y="9526"/>
                  </a:lnTo>
                  <a:lnTo>
                    <a:pt x="129025" y="253424"/>
                  </a:lnTo>
                  <a:lnTo>
                    <a:pt x="9526" y="253424"/>
                  </a:lnTo>
                  <a:close/>
                </a:path>
              </a:pathLst>
            </a:custGeom>
            <a:noFill/>
            <a:ln w="6350" cap="rnd">
              <a:solidFill>
                <a:srgbClr val="A3CDC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8D2A587F-1F20-446E-BAB3-D153E4F58D69}"/>
                </a:ext>
              </a:extLst>
            </p:cNvPr>
            <p:cNvSpPr/>
            <p:nvPr/>
          </p:nvSpPr>
          <p:spPr>
            <a:xfrm>
              <a:off x="3137615" y="2586446"/>
              <a:ext cx="537747" cy="310698"/>
            </a:xfrm>
            <a:custGeom>
              <a:avLst/>
              <a:gdLst>
                <a:gd name="connsiteX0" fmla="*/ 9526 w 537746"/>
                <a:gd name="connsiteY0" fmla="*/ 9526 h 310698"/>
                <a:gd name="connsiteX1" fmla="*/ 537951 w 537746"/>
                <a:gd name="connsiteY1" fmla="*/ 9526 h 310698"/>
                <a:gd name="connsiteX2" fmla="*/ 537951 w 537746"/>
                <a:gd name="connsiteY2" fmla="*/ 303375 h 310698"/>
                <a:gd name="connsiteX3" fmla="*/ 9526 w 537746"/>
                <a:gd name="connsiteY3" fmla="*/ 303375 h 31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746" h="310698">
                  <a:moveTo>
                    <a:pt x="9526" y="9526"/>
                  </a:moveTo>
                  <a:lnTo>
                    <a:pt x="537951" y="9526"/>
                  </a:lnTo>
                  <a:lnTo>
                    <a:pt x="537951" y="303375"/>
                  </a:lnTo>
                  <a:lnTo>
                    <a:pt x="9526" y="303375"/>
                  </a:lnTo>
                  <a:close/>
                </a:path>
              </a:pathLst>
            </a:custGeom>
            <a:noFill/>
            <a:ln w="6350" cap="rnd">
              <a:solidFill>
                <a:srgbClr val="A3CDC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9AFC8D03-54BA-4B68-B931-424E27E93B7F}"/>
                </a:ext>
              </a:extLst>
            </p:cNvPr>
            <p:cNvSpPr/>
            <p:nvPr/>
          </p:nvSpPr>
          <p:spPr>
            <a:xfrm>
              <a:off x="3378764" y="2501721"/>
              <a:ext cx="59750" cy="59750"/>
            </a:xfrm>
            <a:custGeom>
              <a:avLst/>
              <a:gdLst>
                <a:gd name="connsiteX0" fmla="*/ 55653 w 59749"/>
                <a:gd name="connsiteY0" fmla="*/ 32589 h 59749"/>
                <a:gd name="connsiteX1" fmla="*/ 32589 w 59749"/>
                <a:gd name="connsiteY1" fmla="*/ 55653 h 59749"/>
                <a:gd name="connsiteX2" fmla="*/ 9526 w 59749"/>
                <a:gd name="connsiteY2" fmla="*/ 32589 h 59749"/>
                <a:gd name="connsiteX3" fmla="*/ 32589 w 59749"/>
                <a:gd name="connsiteY3" fmla="*/ 9526 h 59749"/>
                <a:gd name="connsiteX4" fmla="*/ 55653 w 59749"/>
                <a:gd name="connsiteY4" fmla="*/ 32589 h 5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49" h="59749">
                  <a:moveTo>
                    <a:pt x="55653" y="32589"/>
                  </a:moveTo>
                  <a:cubicBezTo>
                    <a:pt x="55653" y="45376"/>
                    <a:pt x="45376" y="55653"/>
                    <a:pt x="32589" y="55653"/>
                  </a:cubicBezTo>
                  <a:cubicBezTo>
                    <a:pt x="19803" y="55653"/>
                    <a:pt x="9526" y="45376"/>
                    <a:pt x="9526" y="32589"/>
                  </a:cubicBezTo>
                  <a:cubicBezTo>
                    <a:pt x="9526" y="19803"/>
                    <a:pt x="19803" y="9526"/>
                    <a:pt x="32589" y="9526"/>
                  </a:cubicBezTo>
                  <a:cubicBezTo>
                    <a:pt x="45376" y="9526"/>
                    <a:pt x="55653" y="19803"/>
                    <a:pt x="55653" y="32589"/>
                  </a:cubicBezTo>
                  <a:close/>
                </a:path>
              </a:pathLst>
            </a:custGeom>
            <a:noFill/>
            <a:ln w="6350" cap="rnd">
              <a:solidFill>
                <a:srgbClr val="A3CDC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Left Brace 13">
            <a:extLst>
              <a:ext uri="{FF2B5EF4-FFF2-40B4-BE49-F238E27FC236}">
                <a16:creationId xmlns="" xmlns:a16="http://schemas.microsoft.com/office/drawing/2014/main" id="{587E45E6-BB68-4460-B2FA-8C911E181641}"/>
              </a:ext>
            </a:extLst>
          </p:cNvPr>
          <p:cNvSpPr/>
          <p:nvPr/>
        </p:nvSpPr>
        <p:spPr>
          <a:xfrm>
            <a:off x="4999820" y="1587933"/>
            <a:ext cx="257980" cy="4585652"/>
          </a:xfrm>
          <a:prstGeom prst="leftBrace">
            <a:avLst>
              <a:gd name="adj1" fmla="val 114211"/>
              <a:gd name="adj2" fmla="val 50000"/>
            </a:avLst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A3921AD0-468B-448D-9130-146053E6AAF1}"/>
              </a:ext>
            </a:extLst>
          </p:cNvPr>
          <p:cNvGrpSpPr/>
          <p:nvPr/>
        </p:nvGrpSpPr>
        <p:grpSpPr>
          <a:xfrm>
            <a:off x="477900" y="1514690"/>
            <a:ext cx="4801080" cy="328960"/>
            <a:chOff x="438150" y="1270684"/>
            <a:chExt cx="4801080" cy="328960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="" xmlns:a16="http://schemas.microsoft.com/office/drawing/2014/main" id="{5DD1C90B-01FC-4B0D-A414-95481EE8B473}"/>
                </a:ext>
              </a:extLst>
            </p:cNvPr>
            <p:cNvSpPr/>
            <p:nvPr/>
          </p:nvSpPr>
          <p:spPr>
            <a:xfrm rot="5400000">
              <a:off x="358623" y="1350211"/>
              <a:ext cx="328960" cy="169906"/>
            </a:xfrm>
            <a:prstGeom prst="roundRect">
              <a:avLst>
                <a:gd name="adj" fmla="val 0"/>
              </a:avLst>
            </a:prstGeom>
            <a:solidFill>
              <a:srgbClr val="C7A8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AF8F761D-04E1-4F84-80CF-3F55DDA2A547}"/>
                </a:ext>
              </a:extLst>
            </p:cNvPr>
            <p:cNvSpPr txBox="1"/>
            <p:nvPr/>
          </p:nvSpPr>
          <p:spPr>
            <a:xfrm>
              <a:off x="505325" y="1301101"/>
              <a:ext cx="4733905" cy="20467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ct val="95000"/>
                </a:lnSpc>
                <a:defRPr/>
              </a:pPr>
              <a:r>
                <a:rPr lang="ru-RU" sz="1400" b="1" spc="-20" dirty="0">
                  <a:solidFill>
                    <a:srgbClr val="043B40"/>
                  </a:solidFill>
                </a:rPr>
                <a:t>Структура критериев </a:t>
              </a:r>
              <a:r>
                <a:rPr lang="ru-RU" sz="1400" b="1" spc="-20" dirty="0" smtClean="0">
                  <a:solidFill>
                    <a:srgbClr val="043B40"/>
                  </a:solidFill>
                </a:rPr>
                <a:t>оценки и направлений оценки</a:t>
              </a:r>
              <a:endParaRPr lang="ru-RU" sz="1400" b="1" spc="-20" dirty="0">
                <a:solidFill>
                  <a:srgbClr val="043B40"/>
                </a:solidFill>
              </a:endParaRPr>
            </a:p>
          </p:txBody>
        </p:sp>
      </p:grpSp>
      <p:sp>
        <p:nvSpPr>
          <p:cNvPr id="107" name="Oval 106">
            <a:extLst>
              <a:ext uri="{FF2B5EF4-FFF2-40B4-BE49-F238E27FC236}">
                <a16:creationId xmlns="" xmlns:a16="http://schemas.microsoft.com/office/drawing/2014/main" id="{148F80EE-3E36-4CEB-B303-4B325B0719FA}"/>
              </a:ext>
            </a:extLst>
          </p:cNvPr>
          <p:cNvSpPr/>
          <p:nvPr/>
        </p:nvSpPr>
        <p:spPr>
          <a:xfrm rot="10800000" flipH="1">
            <a:off x="317312" y="2042193"/>
            <a:ext cx="855507" cy="788218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F6F6FE"/>
              </a:gs>
            </a:gsLst>
            <a:lin ang="0" scaled="0"/>
          </a:gradFill>
          <a:ln>
            <a:gradFill>
              <a:gsLst>
                <a:gs pos="50000">
                  <a:srgbClr val="6D2077">
                    <a:alpha val="20000"/>
                  </a:srgbClr>
                </a:gs>
                <a:gs pos="0">
                  <a:schemeClr val="bg1"/>
                </a:gs>
                <a:gs pos="100000">
                  <a:srgbClr val="6D2077"/>
                </a:gs>
              </a:gsLst>
              <a:lin ang="0" scaled="0"/>
            </a:gradFill>
          </a:ln>
        </p:spPr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05293458-2D2B-4461-B49D-E37FBABE8E9E}"/>
              </a:ext>
            </a:extLst>
          </p:cNvPr>
          <p:cNvGrpSpPr/>
          <p:nvPr/>
        </p:nvGrpSpPr>
        <p:grpSpPr>
          <a:xfrm>
            <a:off x="533597" y="2225517"/>
            <a:ext cx="623962" cy="604894"/>
            <a:chOff x="3598904" y="2275664"/>
            <a:chExt cx="437744" cy="449834"/>
          </a:xfrm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BCA97D1B-EF90-440E-B42B-593C33D0C367}"/>
                </a:ext>
              </a:extLst>
            </p:cNvPr>
            <p:cNvSpPr/>
            <p:nvPr/>
          </p:nvSpPr>
          <p:spPr>
            <a:xfrm>
              <a:off x="3598904" y="2275664"/>
              <a:ext cx="357823" cy="449834"/>
            </a:xfrm>
            <a:custGeom>
              <a:avLst/>
              <a:gdLst>
                <a:gd name="connsiteX0" fmla="*/ 350966 w 357822"/>
                <a:gd name="connsiteY0" fmla="*/ 379564 h 449834"/>
                <a:gd name="connsiteX1" fmla="*/ 350966 w 357822"/>
                <a:gd name="connsiteY1" fmla="*/ 446426 h 449834"/>
                <a:gd name="connsiteX2" fmla="*/ 10224 w 357822"/>
                <a:gd name="connsiteY2" fmla="*/ 446426 h 449834"/>
                <a:gd name="connsiteX3" fmla="*/ 10224 w 357822"/>
                <a:gd name="connsiteY3" fmla="*/ 10224 h 449834"/>
                <a:gd name="connsiteX4" fmla="*/ 278529 w 357822"/>
                <a:gd name="connsiteY4" fmla="*/ 10224 h 449834"/>
                <a:gd name="connsiteX5" fmla="*/ 350966 w 357822"/>
                <a:gd name="connsiteY5" fmla="*/ 82674 h 449834"/>
                <a:gd name="connsiteX6" fmla="*/ 350966 w 357822"/>
                <a:gd name="connsiteY6" fmla="*/ 146455 h 44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22" h="449834">
                  <a:moveTo>
                    <a:pt x="350966" y="379564"/>
                  </a:moveTo>
                  <a:lnTo>
                    <a:pt x="350966" y="446426"/>
                  </a:lnTo>
                  <a:lnTo>
                    <a:pt x="10224" y="446426"/>
                  </a:lnTo>
                  <a:lnTo>
                    <a:pt x="10224" y="10224"/>
                  </a:lnTo>
                  <a:lnTo>
                    <a:pt x="278529" y="10224"/>
                  </a:lnTo>
                  <a:lnTo>
                    <a:pt x="350966" y="82674"/>
                  </a:lnTo>
                  <a:lnTo>
                    <a:pt x="350966" y="146455"/>
                  </a:lnTo>
                </a:path>
              </a:pathLst>
            </a:custGeom>
            <a:noFill/>
            <a:ln w="6350" cap="sq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D743D507-BEE4-44B0-AB07-ABD41920A82C}"/>
                </a:ext>
              </a:extLst>
            </p:cNvPr>
            <p:cNvSpPr/>
            <p:nvPr/>
          </p:nvSpPr>
          <p:spPr>
            <a:xfrm>
              <a:off x="3867210" y="2275664"/>
              <a:ext cx="92012" cy="92012"/>
            </a:xfrm>
            <a:custGeom>
              <a:avLst/>
              <a:gdLst>
                <a:gd name="connsiteX0" fmla="*/ 10224 w 92011"/>
                <a:gd name="connsiteY0" fmla="*/ 10224 h 92011"/>
                <a:gd name="connsiteX1" fmla="*/ 10224 w 92011"/>
                <a:gd name="connsiteY1" fmla="*/ 82674 h 92011"/>
                <a:gd name="connsiteX2" fmla="*/ 82660 w 92011"/>
                <a:gd name="connsiteY2" fmla="*/ 82674 h 9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11" h="92011">
                  <a:moveTo>
                    <a:pt x="10224" y="10224"/>
                  </a:moveTo>
                  <a:lnTo>
                    <a:pt x="10224" y="82674"/>
                  </a:lnTo>
                  <a:lnTo>
                    <a:pt x="82660" y="82674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73A89322-438F-44CD-9C34-47854E140FD1}"/>
                </a:ext>
              </a:extLst>
            </p:cNvPr>
            <p:cNvSpPr/>
            <p:nvPr/>
          </p:nvSpPr>
          <p:spPr>
            <a:xfrm>
              <a:off x="3775619" y="2393733"/>
              <a:ext cx="214694" cy="214694"/>
            </a:xfrm>
            <a:custGeom>
              <a:avLst/>
              <a:gdLst>
                <a:gd name="connsiteX0" fmla="*/ 25819 w 214693"/>
                <a:gd name="connsiteY0" fmla="*/ 160964 h 214693"/>
                <a:gd name="connsiteX1" fmla="*/ 55059 w 214693"/>
                <a:gd name="connsiteY1" fmla="*/ 25809 h 214693"/>
                <a:gd name="connsiteX2" fmla="*/ 190213 w 214693"/>
                <a:gd name="connsiteY2" fmla="*/ 55062 h 214693"/>
                <a:gd name="connsiteX3" fmla="*/ 160960 w 214693"/>
                <a:gd name="connsiteY3" fmla="*/ 190217 h 214693"/>
                <a:gd name="connsiteX4" fmla="*/ 25819 w 214693"/>
                <a:gd name="connsiteY4" fmla="*/ 160964 h 21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693" h="214693">
                  <a:moveTo>
                    <a:pt x="25819" y="160964"/>
                  </a:moveTo>
                  <a:cubicBezTo>
                    <a:pt x="-3434" y="115558"/>
                    <a:pt x="9666" y="55049"/>
                    <a:pt x="55059" y="25809"/>
                  </a:cubicBezTo>
                  <a:cubicBezTo>
                    <a:pt x="100451" y="-3430"/>
                    <a:pt x="160974" y="9670"/>
                    <a:pt x="190213" y="55062"/>
                  </a:cubicBezTo>
                  <a:cubicBezTo>
                    <a:pt x="219466" y="100454"/>
                    <a:pt x="206366" y="160964"/>
                    <a:pt x="160960" y="190217"/>
                  </a:cubicBezTo>
                  <a:cubicBezTo>
                    <a:pt x="115568" y="219456"/>
                    <a:pt x="55045" y="206356"/>
                    <a:pt x="25819" y="160964"/>
                  </a:cubicBezTo>
                  <a:close/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6D2CB83B-C64A-4160-ACA1-B84FF7174B62}"/>
                </a:ext>
              </a:extLst>
            </p:cNvPr>
            <p:cNvSpPr/>
            <p:nvPr/>
          </p:nvSpPr>
          <p:spPr>
            <a:xfrm>
              <a:off x="3929410" y="2575458"/>
              <a:ext cx="30671" cy="40894"/>
            </a:xfrm>
            <a:custGeom>
              <a:avLst/>
              <a:gdLst>
                <a:gd name="connsiteX0" fmla="*/ 25409 w 30670"/>
                <a:gd name="connsiteY0" fmla="*/ 33792 h 40894"/>
                <a:gd name="connsiteX1" fmla="*/ 10224 w 30670"/>
                <a:gd name="connsiteY1" fmla="*/ 10224 h 4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670" h="40894">
                  <a:moveTo>
                    <a:pt x="25409" y="33792"/>
                  </a:moveTo>
                  <a:lnTo>
                    <a:pt x="10224" y="10224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893DD79-3FA4-4CAD-A485-4B476573E83B}"/>
                </a:ext>
              </a:extLst>
            </p:cNvPr>
            <p:cNvSpPr/>
            <p:nvPr/>
          </p:nvSpPr>
          <p:spPr>
            <a:xfrm>
              <a:off x="3924189" y="2587631"/>
              <a:ext cx="112459" cy="132906"/>
            </a:xfrm>
            <a:custGeom>
              <a:avLst/>
              <a:gdLst>
                <a:gd name="connsiteX0" fmla="*/ 10224 w 112458"/>
                <a:gd name="connsiteY0" fmla="*/ 34774 h 132905"/>
                <a:gd name="connsiteX1" fmla="*/ 48323 w 112458"/>
                <a:gd name="connsiteY1" fmla="*/ 10224 h 132905"/>
                <a:gd name="connsiteX2" fmla="*/ 76908 w 112458"/>
                <a:gd name="connsiteY2" fmla="*/ 54634 h 132905"/>
                <a:gd name="connsiteX3" fmla="*/ 99713 w 112458"/>
                <a:gd name="connsiteY3" fmla="*/ 90035 h 132905"/>
                <a:gd name="connsiteX4" fmla="*/ 92939 w 112458"/>
                <a:gd name="connsiteY4" fmla="*/ 121360 h 132905"/>
                <a:gd name="connsiteX5" fmla="*/ 92939 w 112458"/>
                <a:gd name="connsiteY5" fmla="*/ 121360 h 132905"/>
                <a:gd name="connsiteX6" fmla="*/ 61614 w 112458"/>
                <a:gd name="connsiteY6" fmla="*/ 114571 h 132905"/>
                <a:gd name="connsiteX7" fmla="*/ 48596 w 112458"/>
                <a:gd name="connsiteY7" fmla="*/ 94356 h 1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458" h="132905">
                  <a:moveTo>
                    <a:pt x="10224" y="34774"/>
                  </a:moveTo>
                  <a:lnTo>
                    <a:pt x="48323" y="10224"/>
                  </a:lnTo>
                  <a:lnTo>
                    <a:pt x="76908" y="54634"/>
                  </a:lnTo>
                  <a:lnTo>
                    <a:pt x="99713" y="90035"/>
                  </a:lnTo>
                  <a:cubicBezTo>
                    <a:pt x="106502" y="100558"/>
                    <a:pt x="103462" y="114571"/>
                    <a:pt x="92939" y="121360"/>
                  </a:cubicBezTo>
                  <a:lnTo>
                    <a:pt x="92939" y="121360"/>
                  </a:lnTo>
                  <a:cubicBezTo>
                    <a:pt x="82429" y="128135"/>
                    <a:pt x="68389" y="125095"/>
                    <a:pt x="61614" y="114571"/>
                  </a:cubicBezTo>
                  <a:lnTo>
                    <a:pt x="48596" y="94356"/>
                  </a:lnTo>
                  <a:close/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A9BCAE1-09C3-495E-A119-F31D0D8BB844}"/>
                </a:ext>
              </a:extLst>
            </p:cNvPr>
            <p:cNvSpPr/>
            <p:nvPr/>
          </p:nvSpPr>
          <p:spPr>
            <a:xfrm>
              <a:off x="3648918" y="2459878"/>
              <a:ext cx="51118" cy="40894"/>
            </a:xfrm>
            <a:custGeom>
              <a:avLst/>
              <a:gdLst>
                <a:gd name="connsiteX0" fmla="*/ 10224 w 51117"/>
                <a:gd name="connsiteY0" fmla="*/ 19820 h 40894"/>
                <a:gd name="connsiteX1" fmla="*/ 24618 w 51117"/>
                <a:gd name="connsiteY1" fmla="*/ 34215 h 40894"/>
                <a:gd name="connsiteX2" fmla="*/ 48623 w 51117"/>
                <a:gd name="connsiteY2" fmla="*/ 10224 h 4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117" h="40894">
                  <a:moveTo>
                    <a:pt x="10224" y="19820"/>
                  </a:moveTo>
                  <a:lnTo>
                    <a:pt x="24618" y="34215"/>
                  </a:lnTo>
                  <a:lnTo>
                    <a:pt x="48623" y="10224"/>
                  </a:lnTo>
                </a:path>
              </a:pathLst>
            </a:custGeom>
            <a:noFill/>
            <a:ln w="6350" cap="sq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C2B530C8-2B19-445E-A736-C2795834858A}"/>
                </a:ext>
              </a:extLst>
            </p:cNvPr>
            <p:cNvSpPr/>
            <p:nvPr/>
          </p:nvSpPr>
          <p:spPr>
            <a:xfrm>
              <a:off x="3648918" y="2542729"/>
              <a:ext cx="51118" cy="40894"/>
            </a:xfrm>
            <a:custGeom>
              <a:avLst/>
              <a:gdLst>
                <a:gd name="connsiteX0" fmla="*/ 10224 w 51117"/>
                <a:gd name="connsiteY0" fmla="*/ 19820 h 40894"/>
                <a:gd name="connsiteX1" fmla="*/ 24618 w 51117"/>
                <a:gd name="connsiteY1" fmla="*/ 34228 h 40894"/>
                <a:gd name="connsiteX2" fmla="*/ 48623 w 51117"/>
                <a:gd name="connsiteY2" fmla="*/ 10224 h 4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117" h="40894">
                  <a:moveTo>
                    <a:pt x="10224" y="19820"/>
                  </a:moveTo>
                  <a:lnTo>
                    <a:pt x="24618" y="34228"/>
                  </a:lnTo>
                  <a:lnTo>
                    <a:pt x="48623" y="10224"/>
                  </a:lnTo>
                </a:path>
              </a:pathLst>
            </a:custGeom>
            <a:noFill/>
            <a:ln w="6350" cap="sq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36CE09E6-197D-4AEF-A004-192ABD50FCBE}"/>
                </a:ext>
              </a:extLst>
            </p:cNvPr>
            <p:cNvSpPr/>
            <p:nvPr/>
          </p:nvSpPr>
          <p:spPr>
            <a:xfrm>
              <a:off x="3720114" y="2471873"/>
              <a:ext cx="51118" cy="10224"/>
            </a:xfrm>
            <a:custGeom>
              <a:avLst/>
              <a:gdLst>
                <a:gd name="connsiteX0" fmla="*/ 10224 w 51117"/>
                <a:gd name="connsiteY0" fmla="*/ 10224 h 10223"/>
                <a:gd name="connsiteX1" fmla="*/ 42966 w 51117"/>
                <a:gd name="connsiteY1" fmla="*/ 10224 h 1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117" h="10223">
                  <a:moveTo>
                    <a:pt x="10224" y="10224"/>
                  </a:moveTo>
                  <a:lnTo>
                    <a:pt x="42966" y="10224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9BB7C651-28BA-49DE-9ED7-15F584C2765E}"/>
                </a:ext>
              </a:extLst>
            </p:cNvPr>
            <p:cNvSpPr/>
            <p:nvPr/>
          </p:nvSpPr>
          <p:spPr>
            <a:xfrm>
              <a:off x="3720114" y="2389022"/>
              <a:ext cx="81788" cy="10224"/>
            </a:xfrm>
            <a:custGeom>
              <a:avLst/>
              <a:gdLst>
                <a:gd name="connsiteX0" fmla="*/ 10224 w 81788"/>
                <a:gd name="connsiteY0" fmla="*/ 10224 h 10223"/>
                <a:gd name="connsiteX1" fmla="*/ 76131 w 81788"/>
                <a:gd name="connsiteY1" fmla="*/ 10224 h 1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788" h="10223">
                  <a:moveTo>
                    <a:pt x="10224" y="10224"/>
                  </a:moveTo>
                  <a:lnTo>
                    <a:pt x="76131" y="10224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A3EA4132-7BDB-4EDA-AF55-6F3AB54A95B2}"/>
                </a:ext>
              </a:extLst>
            </p:cNvPr>
            <p:cNvSpPr/>
            <p:nvPr/>
          </p:nvSpPr>
          <p:spPr>
            <a:xfrm>
              <a:off x="3648182" y="2377013"/>
              <a:ext cx="51118" cy="40894"/>
            </a:xfrm>
            <a:custGeom>
              <a:avLst/>
              <a:gdLst>
                <a:gd name="connsiteX0" fmla="*/ 10224 w 51117"/>
                <a:gd name="connsiteY0" fmla="*/ 19834 h 40894"/>
                <a:gd name="connsiteX1" fmla="*/ 24618 w 51117"/>
                <a:gd name="connsiteY1" fmla="*/ 34228 h 40894"/>
                <a:gd name="connsiteX2" fmla="*/ 48623 w 51117"/>
                <a:gd name="connsiteY2" fmla="*/ 10224 h 4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117" h="40894">
                  <a:moveTo>
                    <a:pt x="10224" y="19834"/>
                  </a:moveTo>
                  <a:lnTo>
                    <a:pt x="24618" y="34228"/>
                  </a:lnTo>
                  <a:lnTo>
                    <a:pt x="48623" y="10224"/>
                  </a:lnTo>
                </a:path>
              </a:pathLst>
            </a:custGeom>
            <a:noFill/>
            <a:ln w="6350" cap="sq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B10315-DE49-4A00-B197-660683198F99}"/>
                </a:ext>
              </a:extLst>
            </p:cNvPr>
            <p:cNvSpPr/>
            <p:nvPr/>
          </p:nvSpPr>
          <p:spPr>
            <a:xfrm>
              <a:off x="3720114" y="2554738"/>
              <a:ext cx="51118" cy="10224"/>
            </a:xfrm>
            <a:custGeom>
              <a:avLst/>
              <a:gdLst>
                <a:gd name="connsiteX0" fmla="*/ 10224 w 51117"/>
                <a:gd name="connsiteY0" fmla="*/ 10224 h 10223"/>
                <a:gd name="connsiteX1" fmla="*/ 47982 w 51117"/>
                <a:gd name="connsiteY1" fmla="*/ 10224 h 1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117" h="10223">
                  <a:moveTo>
                    <a:pt x="10224" y="10224"/>
                  </a:moveTo>
                  <a:lnTo>
                    <a:pt x="47982" y="10224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3D8890BB-6989-414D-80AE-E4B04B0E9A02}"/>
                </a:ext>
              </a:extLst>
            </p:cNvPr>
            <p:cNvSpPr/>
            <p:nvPr/>
          </p:nvSpPr>
          <p:spPr>
            <a:xfrm>
              <a:off x="3648918" y="2625594"/>
              <a:ext cx="51118" cy="40894"/>
            </a:xfrm>
            <a:custGeom>
              <a:avLst/>
              <a:gdLst>
                <a:gd name="connsiteX0" fmla="*/ 10224 w 51117"/>
                <a:gd name="connsiteY0" fmla="*/ 19820 h 40894"/>
                <a:gd name="connsiteX1" fmla="*/ 24618 w 51117"/>
                <a:gd name="connsiteY1" fmla="*/ 34214 h 40894"/>
                <a:gd name="connsiteX2" fmla="*/ 48623 w 51117"/>
                <a:gd name="connsiteY2" fmla="*/ 10224 h 4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117" h="40894">
                  <a:moveTo>
                    <a:pt x="10224" y="19820"/>
                  </a:moveTo>
                  <a:lnTo>
                    <a:pt x="24618" y="34214"/>
                  </a:lnTo>
                  <a:lnTo>
                    <a:pt x="48623" y="10224"/>
                  </a:lnTo>
                </a:path>
              </a:pathLst>
            </a:custGeom>
            <a:noFill/>
            <a:ln w="6350" cap="sq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FE06E035-82BA-4903-A416-490423452987}"/>
                </a:ext>
              </a:extLst>
            </p:cNvPr>
            <p:cNvSpPr/>
            <p:nvPr/>
          </p:nvSpPr>
          <p:spPr>
            <a:xfrm>
              <a:off x="3720114" y="2637590"/>
              <a:ext cx="122682" cy="10224"/>
            </a:xfrm>
            <a:custGeom>
              <a:avLst/>
              <a:gdLst>
                <a:gd name="connsiteX0" fmla="*/ 10224 w 122682"/>
                <a:gd name="connsiteY0" fmla="*/ 10224 h 10223"/>
                <a:gd name="connsiteX1" fmla="*/ 122600 w 122682"/>
                <a:gd name="connsiteY1" fmla="*/ 10224 h 1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682" h="10223">
                  <a:moveTo>
                    <a:pt x="10224" y="10224"/>
                  </a:moveTo>
                  <a:lnTo>
                    <a:pt x="122600" y="10224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7D7A1D80-6D72-430C-8492-D2197CF16036}"/>
                </a:ext>
              </a:extLst>
            </p:cNvPr>
            <p:cNvSpPr/>
            <p:nvPr/>
          </p:nvSpPr>
          <p:spPr>
            <a:xfrm>
              <a:off x="3815538" y="2442934"/>
              <a:ext cx="40894" cy="92012"/>
            </a:xfrm>
            <a:custGeom>
              <a:avLst/>
              <a:gdLst>
                <a:gd name="connsiteX0" fmla="*/ 19461 w 40894"/>
                <a:gd name="connsiteY0" fmla="*/ 90239 h 92011"/>
                <a:gd name="connsiteX1" fmla="*/ 36773 w 40894"/>
                <a:gd name="connsiteY1" fmla="*/ 10224 h 9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894" h="92011">
                  <a:moveTo>
                    <a:pt x="19461" y="90239"/>
                  </a:moveTo>
                  <a:cubicBezTo>
                    <a:pt x="2136" y="63358"/>
                    <a:pt x="9892" y="27535"/>
                    <a:pt x="36773" y="10224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292540" y="4340640"/>
            <a:ext cx="4737681" cy="1815882"/>
          </a:xfrm>
          <a:prstGeom prst="rect">
            <a:avLst/>
          </a:prstGeom>
          <a:solidFill>
            <a:srgbClr val="E4F0F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43B40"/>
                </a:solidFill>
              </a:rPr>
              <a:t>Только по тематике «Охрана окружающей среды» </a:t>
            </a:r>
            <a:r>
              <a:rPr lang="ru-RU" sz="1400" dirty="0" smtClean="0">
                <a:solidFill>
                  <a:srgbClr val="043B40"/>
                </a:solidFill>
              </a:rPr>
              <a:t>были учтены </a:t>
            </a:r>
            <a:r>
              <a:rPr lang="ru-RU" sz="1400" dirty="0" smtClean="0">
                <a:solidFill>
                  <a:srgbClr val="043B40"/>
                </a:solidFill>
              </a:rPr>
              <a:t>требования как обязательного, так и рекомендательно характера </a:t>
            </a:r>
            <a:r>
              <a:rPr lang="ru-RU" sz="1400" b="1" dirty="0" smtClean="0">
                <a:solidFill>
                  <a:srgbClr val="043B40"/>
                </a:solidFill>
              </a:rPr>
              <a:t>более 130 документов</a:t>
            </a:r>
            <a:r>
              <a:rPr lang="ru-RU" sz="1400" dirty="0" smtClean="0">
                <a:solidFill>
                  <a:srgbClr val="043B40"/>
                </a:solidFill>
              </a:rPr>
              <a:t>, в том числе: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43B40"/>
                </a:solidFill>
              </a:rPr>
              <a:t>91</a:t>
            </a:r>
            <a:r>
              <a:rPr lang="ru-RU" sz="1400" dirty="0" smtClean="0">
                <a:solidFill>
                  <a:srgbClr val="043B40"/>
                </a:solidFill>
              </a:rPr>
              <a:t> нормативно-правовых </a:t>
            </a:r>
            <a:r>
              <a:rPr lang="ru-RU" sz="1400" dirty="0">
                <a:solidFill>
                  <a:srgbClr val="043B40"/>
                </a:solidFill>
              </a:rPr>
              <a:t>актов РФ и международных </a:t>
            </a:r>
            <a:r>
              <a:rPr lang="ru-RU" sz="1400" dirty="0" smtClean="0">
                <a:solidFill>
                  <a:srgbClr val="043B40"/>
                </a:solidFill>
              </a:rPr>
              <a:t>конвенций;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43B40"/>
                </a:solidFill>
              </a:rPr>
              <a:t>27</a:t>
            </a:r>
            <a:r>
              <a:rPr lang="ru-RU" sz="1400" dirty="0" smtClean="0">
                <a:solidFill>
                  <a:srgbClr val="043B40"/>
                </a:solidFill>
              </a:rPr>
              <a:t> ГОСТ, ГОСТ Р и РД;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43B40"/>
                </a:solidFill>
              </a:rPr>
              <a:t>13</a:t>
            </a:r>
            <a:r>
              <a:rPr lang="ru-RU" sz="1400" dirty="0" smtClean="0">
                <a:solidFill>
                  <a:srgbClr val="043B40"/>
                </a:solidFill>
              </a:rPr>
              <a:t> СТО.</a:t>
            </a:r>
            <a:endParaRPr lang="ru-RU" sz="1400" dirty="0">
              <a:solidFill>
                <a:srgbClr val="043B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7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31034-109B-4508-9280-8A0B46D3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83" y="694382"/>
            <a:ext cx="8724251" cy="505888"/>
          </a:xfrm>
        </p:spPr>
        <p:txBody>
          <a:bodyPr/>
          <a:lstStyle/>
          <a:p>
            <a:pPr algn="ctr"/>
            <a:r>
              <a:rPr lang="ru-RU" dirty="0"/>
              <a:t>Порядок проведения оценки и категоризация критериев по особенностям их выполнения в РФ</a:t>
            </a:r>
            <a:endParaRPr lang="en-US" dirty="0"/>
          </a:p>
        </p:txBody>
      </p:sp>
      <p:sp>
        <p:nvSpPr>
          <p:cNvPr id="147" name="Прямоугольник 23">
            <a:extLst>
              <a:ext uri="{FF2B5EF4-FFF2-40B4-BE49-F238E27FC236}">
                <a16:creationId xmlns="" xmlns:a16="http://schemas.microsoft.com/office/drawing/2014/main" id="{210B60B9-C45D-46C9-AB4E-230BC6E78EF1}"/>
              </a:ext>
            </a:extLst>
          </p:cNvPr>
          <p:cNvSpPr/>
          <p:nvPr/>
        </p:nvSpPr>
        <p:spPr>
          <a:xfrm>
            <a:off x="8329089" y="1447800"/>
            <a:ext cx="3420000" cy="461665"/>
          </a:xfrm>
          <a:prstGeom prst="rect">
            <a:avLst/>
          </a:prstGeom>
          <a:solidFill>
            <a:srgbClr val="9ED019">
              <a:alpha val="1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Категоризация критериев по особенностям их выполнения в РФ</a:t>
            </a:r>
          </a:p>
        </p:txBody>
      </p:sp>
      <p:sp>
        <p:nvSpPr>
          <p:cNvPr id="173" name="Прямоугольник 23">
            <a:extLst>
              <a:ext uri="{FF2B5EF4-FFF2-40B4-BE49-F238E27FC236}">
                <a16:creationId xmlns="" xmlns:a16="http://schemas.microsoft.com/office/drawing/2014/main" id="{20ADC51A-AC65-44D8-BDE0-59411573DE64}"/>
              </a:ext>
            </a:extLst>
          </p:cNvPr>
          <p:cNvSpPr/>
          <p:nvPr/>
        </p:nvSpPr>
        <p:spPr>
          <a:xfrm>
            <a:off x="442913" y="1447800"/>
            <a:ext cx="2727007" cy="466628"/>
          </a:xfrm>
          <a:prstGeom prst="rect">
            <a:avLst/>
          </a:prstGeom>
          <a:solidFill>
            <a:srgbClr val="9ED019">
              <a:alpha val="10000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200" b="1" dirty="0">
                <a:solidFill>
                  <a:srgbClr val="043B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Границы оценки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="" xmlns:a16="http://schemas.microsoft.com/office/drawing/2014/main" id="{A1197B7F-04F8-42CD-B048-7B95EC03227B}"/>
              </a:ext>
            </a:extLst>
          </p:cNvPr>
          <p:cNvSpPr/>
          <p:nvPr/>
        </p:nvSpPr>
        <p:spPr>
          <a:xfrm>
            <a:off x="441831" y="2041401"/>
            <a:ext cx="2728089" cy="4022101"/>
          </a:xfrm>
          <a:prstGeom prst="roundRect">
            <a:avLst>
              <a:gd name="adj" fmla="val 7030"/>
            </a:avLst>
          </a:prstGeom>
          <a:solidFill>
            <a:srgbClr val="E4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EE174A3-D92E-4979-99E5-35EC902EC810}"/>
              </a:ext>
            </a:extLst>
          </p:cNvPr>
          <p:cNvGrpSpPr/>
          <p:nvPr/>
        </p:nvGrpSpPr>
        <p:grpSpPr>
          <a:xfrm>
            <a:off x="571860" y="2102702"/>
            <a:ext cx="2775604" cy="3891187"/>
            <a:chOff x="868520" y="2102702"/>
            <a:chExt cx="2775604" cy="3891187"/>
          </a:xfrm>
        </p:grpSpPr>
        <p:sp>
          <p:nvSpPr>
            <p:cNvPr id="213" name="TextBox 212">
              <a:extLst>
                <a:ext uri="{FF2B5EF4-FFF2-40B4-BE49-F238E27FC236}">
                  <a16:creationId xmlns="" xmlns:a16="http://schemas.microsoft.com/office/drawing/2014/main" id="{75663A5E-CAA3-417D-9E7A-B3B649151F27}"/>
                </a:ext>
              </a:extLst>
            </p:cNvPr>
            <p:cNvSpPr txBox="1"/>
            <p:nvPr/>
          </p:nvSpPr>
          <p:spPr>
            <a:xfrm>
              <a:off x="1262283" y="4645871"/>
              <a:ext cx="2110837" cy="24622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00" dirty="0">
                  <a:solidFill>
                    <a:srgbClr val="1263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Участок реки выше по течению</a:t>
              </a:r>
              <a:endParaRPr lang="en-US" sz="1000" dirty="0">
                <a:solidFill>
                  <a:srgbClr val="1263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="" xmlns:a16="http://schemas.microsoft.com/office/drawing/2014/main" id="{5EDA40F5-C7D0-4C71-95D8-5EB580C9FC0B}"/>
                </a:ext>
              </a:extLst>
            </p:cNvPr>
            <p:cNvSpPr txBox="1"/>
            <p:nvPr/>
          </p:nvSpPr>
          <p:spPr>
            <a:xfrm>
              <a:off x="1262283" y="4909209"/>
              <a:ext cx="1065356" cy="24622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ru-RU" sz="1000" dirty="0">
                  <a:solidFill>
                    <a:srgbClr val="1263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Водохранилище</a:t>
              </a:r>
              <a:endParaRPr lang="en-US" sz="1000" dirty="0">
                <a:solidFill>
                  <a:srgbClr val="1263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="" xmlns:a16="http://schemas.microsoft.com/office/drawing/2014/main" id="{B208BB19-1977-4A48-83CC-8456E4EAD26A}"/>
                </a:ext>
              </a:extLst>
            </p:cNvPr>
            <p:cNvSpPr txBox="1"/>
            <p:nvPr/>
          </p:nvSpPr>
          <p:spPr>
            <a:xfrm>
              <a:off x="1262283" y="5136163"/>
              <a:ext cx="2110837" cy="4001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00" dirty="0">
                  <a:solidFill>
                    <a:srgbClr val="1263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Прилегающая к водному объекту территория</a:t>
              </a:r>
              <a:endParaRPr lang="en-US" sz="1000" dirty="0">
                <a:solidFill>
                  <a:srgbClr val="1263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="" xmlns:a16="http://schemas.microsoft.com/office/drawing/2014/main" id="{02C4C035-9C4C-4720-A436-6159B06E29CF}"/>
                </a:ext>
              </a:extLst>
            </p:cNvPr>
            <p:cNvSpPr txBox="1"/>
            <p:nvPr/>
          </p:nvSpPr>
          <p:spPr>
            <a:xfrm>
              <a:off x="1262283" y="5517006"/>
              <a:ext cx="2381841" cy="24622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00" dirty="0">
                  <a:solidFill>
                    <a:srgbClr val="1263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Участок реки ниже по течению</a:t>
              </a:r>
              <a:endParaRPr lang="en-US" sz="1000" dirty="0">
                <a:solidFill>
                  <a:srgbClr val="1263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="" xmlns:a16="http://schemas.microsoft.com/office/drawing/2014/main" id="{1DAB7114-CC04-424A-90C3-0FA9F1C6E894}"/>
                </a:ext>
              </a:extLst>
            </p:cNvPr>
            <p:cNvSpPr txBox="1"/>
            <p:nvPr/>
          </p:nvSpPr>
          <p:spPr>
            <a:xfrm>
              <a:off x="1296176" y="5743962"/>
              <a:ext cx="1434047" cy="246221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ru-RU" sz="1000" dirty="0">
                  <a:solidFill>
                    <a:srgbClr val="1263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Площадка ГЭО с СЗЗ</a:t>
              </a:r>
              <a:endParaRPr lang="en-US" sz="1000" dirty="0">
                <a:solidFill>
                  <a:srgbClr val="1263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5B21884B-AD80-4904-88C5-7A2C456E4DA0}"/>
                </a:ext>
              </a:extLst>
            </p:cNvPr>
            <p:cNvSpPr/>
            <p:nvPr/>
          </p:nvSpPr>
          <p:spPr>
            <a:xfrm>
              <a:off x="907905" y="5146454"/>
              <a:ext cx="275069" cy="326008"/>
            </a:xfrm>
            <a:custGeom>
              <a:avLst/>
              <a:gdLst>
                <a:gd name="connsiteX0" fmla="*/ 97235 w 369766"/>
                <a:gd name="connsiteY0" fmla="*/ 2739 h 438241"/>
                <a:gd name="connsiteX1" fmla="*/ 46563 w 369766"/>
                <a:gd name="connsiteY1" fmla="*/ 13695 h 438241"/>
                <a:gd name="connsiteX2" fmla="*/ 9586 w 369766"/>
                <a:gd name="connsiteY2" fmla="*/ 38346 h 438241"/>
                <a:gd name="connsiteX3" fmla="*/ 0 w 369766"/>
                <a:gd name="connsiteY3" fmla="*/ 86279 h 438241"/>
                <a:gd name="connsiteX4" fmla="*/ 2739 w 369766"/>
                <a:gd name="connsiteY4" fmla="*/ 168449 h 438241"/>
                <a:gd name="connsiteX5" fmla="*/ 9586 w 369766"/>
                <a:gd name="connsiteY5" fmla="*/ 186253 h 438241"/>
                <a:gd name="connsiteX6" fmla="*/ 20543 w 369766"/>
                <a:gd name="connsiteY6" fmla="*/ 206795 h 438241"/>
                <a:gd name="connsiteX7" fmla="*/ 35607 w 369766"/>
                <a:gd name="connsiteY7" fmla="*/ 239663 h 438241"/>
                <a:gd name="connsiteX8" fmla="*/ 47933 w 369766"/>
                <a:gd name="connsiteY8" fmla="*/ 271162 h 438241"/>
                <a:gd name="connsiteX9" fmla="*/ 58889 w 369766"/>
                <a:gd name="connsiteY9" fmla="*/ 279379 h 438241"/>
                <a:gd name="connsiteX10" fmla="*/ 117777 w 369766"/>
                <a:gd name="connsiteY10" fmla="*/ 312247 h 438241"/>
                <a:gd name="connsiteX11" fmla="*/ 179405 w 369766"/>
                <a:gd name="connsiteY11" fmla="*/ 343746 h 438241"/>
                <a:gd name="connsiteX12" fmla="*/ 195839 w 369766"/>
                <a:gd name="connsiteY12" fmla="*/ 356071 h 438241"/>
                <a:gd name="connsiteX13" fmla="*/ 250619 w 369766"/>
                <a:gd name="connsiteY13" fmla="*/ 377983 h 438241"/>
                <a:gd name="connsiteX14" fmla="*/ 267053 w 369766"/>
                <a:gd name="connsiteY14" fmla="*/ 390309 h 438241"/>
                <a:gd name="connsiteX15" fmla="*/ 272532 w 369766"/>
                <a:gd name="connsiteY15" fmla="*/ 397156 h 438241"/>
                <a:gd name="connsiteX16" fmla="*/ 280748 w 369766"/>
                <a:gd name="connsiteY16" fmla="*/ 421807 h 438241"/>
                <a:gd name="connsiteX17" fmla="*/ 282118 w 369766"/>
                <a:gd name="connsiteY17" fmla="*/ 430024 h 438241"/>
                <a:gd name="connsiteX18" fmla="*/ 291705 w 369766"/>
                <a:gd name="connsiteY18" fmla="*/ 439611 h 438241"/>
                <a:gd name="connsiteX19" fmla="*/ 349223 w 369766"/>
                <a:gd name="connsiteY19" fmla="*/ 434133 h 438241"/>
                <a:gd name="connsiteX20" fmla="*/ 365658 w 369766"/>
                <a:gd name="connsiteY20" fmla="*/ 423177 h 438241"/>
                <a:gd name="connsiteX21" fmla="*/ 371136 w 369766"/>
                <a:gd name="connsiteY21" fmla="*/ 408112 h 438241"/>
                <a:gd name="connsiteX22" fmla="*/ 375244 w 369766"/>
                <a:gd name="connsiteY22" fmla="*/ 313616 h 438241"/>
                <a:gd name="connsiteX23" fmla="*/ 373875 w 369766"/>
                <a:gd name="connsiteY23" fmla="*/ 299921 h 438241"/>
                <a:gd name="connsiteX24" fmla="*/ 350593 w 369766"/>
                <a:gd name="connsiteY24" fmla="*/ 261575 h 438241"/>
                <a:gd name="connsiteX25" fmla="*/ 346485 w 369766"/>
                <a:gd name="connsiteY25" fmla="*/ 254728 h 438241"/>
                <a:gd name="connsiteX26" fmla="*/ 324573 w 369766"/>
                <a:gd name="connsiteY26" fmla="*/ 228707 h 438241"/>
                <a:gd name="connsiteX27" fmla="*/ 304030 w 369766"/>
                <a:gd name="connsiteY27" fmla="*/ 209534 h 438241"/>
                <a:gd name="connsiteX28" fmla="*/ 280748 w 369766"/>
                <a:gd name="connsiteY28" fmla="*/ 176666 h 438241"/>
                <a:gd name="connsiteX29" fmla="*/ 279379 w 369766"/>
                <a:gd name="connsiteY29" fmla="*/ 120516 h 438241"/>
                <a:gd name="connsiteX30" fmla="*/ 275270 w 369766"/>
                <a:gd name="connsiteY30" fmla="*/ 67106 h 438241"/>
                <a:gd name="connsiteX31" fmla="*/ 239663 w 369766"/>
                <a:gd name="connsiteY31" fmla="*/ 24651 h 438241"/>
                <a:gd name="connsiteX32" fmla="*/ 232816 w 369766"/>
                <a:gd name="connsiteY32" fmla="*/ 19173 h 438241"/>
                <a:gd name="connsiteX33" fmla="*/ 228707 w 369766"/>
                <a:gd name="connsiteY33" fmla="*/ 15065 h 438241"/>
                <a:gd name="connsiteX34" fmla="*/ 220490 w 369766"/>
                <a:gd name="connsiteY34" fmla="*/ 12325 h 438241"/>
                <a:gd name="connsiteX35" fmla="*/ 188992 w 369766"/>
                <a:gd name="connsiteY35" fmla="*/ 8217 h 438241"/>
                <a:gd name="connsiteX36" fmla="*/ 171188 w 369766"/>
                <a:gd name="connsiteY36" fmla="*/ 2739 h 438241"/>
                <a:gd name="connsiteX37" fmla="*/ 134211 w 369766"/>
                <a:gd name="connsiteY37" fmla="*/ 0 h 438241"/>
                <a:gd name="connsiteX38" fmla="*/ 97235 w 369766"/>
                <a:gd name="connsiteY38" fmla="*/ 2739 h 43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69766" h="438241">
                  <a:moveTo>
                    <a:pt x="97235" y="2739"/>
                  </a:moveTo>
                  <a:cubicBezTo>
                    <a:pt x="79431" y="4108"/>
                    <a:pt x="62997" y="6848"/>
                    <a:pt x="46563" y="13695"/>
                  </a:cubicBezTo>
                  <a:cubicBezTo>
                    <a:pt x="32868" y="19173"/>
                    <a:pt x="16434" y="24651"/>
                    <a:pt x="9586" y="38346"/>
                  </a:cubicBezTo>
                  <a:cubicBezTo>
                    <a:pt x="2739" y="53411"/>
                    <a:pt x="0" y="69845"/>
                    <a:pt x="0" y="86279"/>
                  </a:cubicBezTo>
                  <a:cubicBezTo>
                    <a:pt x="0" y="113669"/>
                    <a:pt x="0" y="141059"/>
                    <a:pt x="2739" y="168449"/>
                  </a:cubicBezTo>
                  <a:cubicBezTo>
                    <a:pt x="2739" y="173927"/>
                    <a:pt x="8217" y="180775"/>
                    <a:pt x="9586" y="186253"/>
                  </a:cubicBezTo>
                  <a:cubicBezTo>
                    <a:pt x="12325" y="194470"/>
                    <a:pt x="16434" y="199948"/>
                    <a:pt x="20543" y="206795"/>
                  </a:cubicBezTo>
                  <a:cubicBezTo>
                    <a:pt x="26021" y="217751"/>
                    <a:pt x="31499" y="228707"/>
                    <a:pt x="35607" y="239663"/>
                  </a:cubicBezTo>
                  <a:cubicBezTo>
                    <a:pt x="39716" y="249250"/>
                    <a:pt x="41085" y="262945"/>
                    <a:pt x="47933" y="271162"/>
                  </a:cubicBezTo>
                  <a:cubicBezTo>
                    <a:pt x="50672" y="275270"/>
                    <a:pt x="54780" y="276640"/>
                    <a:pt x="58889" y="279379"/>
                  </a:cubicBezTo>
                  <a:cubicBezTo>
                    <a:pt x="78062" y="290335"/>
                    <a:pt x="97235" y="301291"/>
                    <a:pt x="117777" y="312247"/>
                  </a:cubicBezTo>
                  <a:cubicBezTo>
                    <a:pt x="138320" y="323203"/>
                    <a:pt x="160232" y="331420"/>
                    <a:pt x="179405" y="343746"/>
                  </a:cubicBezTo>
                  <a:cubicBezTo>
                    <a:pt x="184883" y="347854"/>
                    <a:pt x="190361" y="351963"/>
                    <a:pt x="195839" y="356071"/>
                  </a:cubicBezTo>
                  <a:cubicBezTo>
                    <a:pt x="212273" y="367027"/>
                    <a:pt x="234185" y="368397"/>
                    <a:pt x="250619" y="377983"/>
                  </a:cubicBezTo>
                  <a:cubicBezTo>
                    <a:pt x="256097" y="380722"/>
                    <a:pt x="261575" y="386200"/>
                    <a:pt x="267053" y="390309"/>
                  </a:cubicBezTo>
                  <a:cubicBezTo>
                    <a:pt x="269792" y="393048"/>
                    <a:pt x="271162" y="395787"/>
                    <a:pt x="272532" y="397156"/>
                  </a:cubicBezTo>
                  <a:cubicBezTo>
                    <a:pt x="276640" y="404004"/>
                    <a:pt x="279379" y="412221"/>
                    <a:pt x="280748" y="421807"/>
                  </a:cubicBezTo>
                  <a:cubicBezTo>
                    <a:pt x="280748" y="424546"/>
                    <a:pt x="280748" y="427285"/>
                    <a:pt x="282118" y="430024"/>
                  </a:cubicBezTo>
                  <a:cubicBezTo>
                    <a:pt x="283487" y="434133"/>
                    <a:pt x="287596" y="436872"/>
                    <a:pt x="291705" y="439611"/>
                  </a:cubicBezTo>
                  <a:cubicBezTo>
                    <a:pt x="309508" y="447828"/>
                    <a:pt x="332790" y="440980"/>
                    <a:pt x="349223" y="434133"/>
                  </a:cubicBezTo>
                  <a:cubicBezTo>
                    <a:pt x="356071" y="431394"/>
                    <a:pt x="361549" y="428655"/>
                    <a:pt x="365658" y="423177"/>
                  </a:cubicBezTo>
                  <a:cubicBezTo>
                    <a:pt x="368397" y="419068"/>
                    <a:pt x="369766" y="413590"/>
                    <a:pt x="371136" y="408112"/>
                  </a:cubicBezTo>
                  <a:cubicBezTo>
                    <a:pt x="375244" y="376614"/>
                    <a:pt x="376614" y="345115"/>
                    <a:pt x="375244" y="313616"/>
                  </a:cubicBezTo>
                  <a:cubicBezTo>
                    <a:pt x="375244" y="309508"/>
                    <a:pt x="375244" y="304030"/>
                    <a:pt x="373875" y="299921"/>
                  </a:cubicBezTo>
                  <a:cubicBezTo>
                    <a:pt x="369766" y="286226"/>
                    <a:pt x="358810" y="273901"/>
                    <a:pt x="350593" y="261575"/>
                  </a:cubicBezTo>
                  <a:cubicBezTo>
                    <a:pt x="349223" y="258836"/>
                    <a:pt x="347854" y="257467"/>
                    <a:pt x="346485" y="254728"/>
                  </a:cubicBezTo>
                  <a:cubicBezTo>
                    <a:pt x="339637" y="246511"/>
                    <a:pt x="332790" y="236924"/>
                    <a:pt x="324573" y="228707"/>
                  </a:cubicBezTo>
                  <a:cubicBezTo>
                    <a:pt x="317725" y="221860"/>
                    <a:pt x="310877" y="215012"/>
                    <a:pt x="304030" y="209534"/>
                  </a:cubicBezTo>
                  <a:cubicBezTo>
                    <a:pt x="294443" y="199948"/>
                    <a:pt x="284857" y="188992"/>
                    <a:pt x="280748" y="176666"/>
                  </a:cubicBezTo>
                  <a:cubicBezTo>
                    <a:pt x="275270" y="158862"/>
                    <a:pt x="280748" y="139689"/>
                    <a:pt x="279379" y="120516"/>
                  </a:cubicBezTo>
                  <a:cubicBezTo>
                    <a:pt x="278009" y="102713"/>
                    <a:pt x="276640" y="84909"/>
                    <a:pt x="275270" y="67106"/>
                  </a:cubicBezTo>
                  <a:cubicBezTo>
                    <a:pt x="273901" y="50672"/>
                    <a:pt x="251989" y="32868"/>
                    <a:pt x="239663" y="24651"/>
                  </a:cubicBezTo>
                  <a:cubicBezTo>
                    <a:pt x="236924" y="23282"/>
                    <a:pt x="235555" y="21912"/>
                    <a:pt x="232816" y="19173"/>
                  </a:cubicBezTo>
                  <a:cubicBezTo>
                    <a:pt x="231446" y="17803"/>
                    <a:pt x="230077" y="16434"/>
                    <a:pt x="228707" y="15065"/>
                  </a:cubicBezTo>
                  <a:cubicBezTo>
                    <a:pt x="225968" y="13695"/>
                    <a:pt x="223229" y="12325"/>
                    <a:pt x="220490" y="12325"/>
                  </a:cubicBezTo>
                  <a:cubicBezTo>
                    <a:pt x="209534" y="10956"/>
                    <a:pt x="199948" y="10956"/>
                    <a:pt x="188992" y="8217"/>
                  </a:cubicBezTo>
                  <a:cubicBezTo>
                    <a:pt x="183514" y="6848"/>
                    <a:pt x="176666" y="4108"/>
                    <a:pt x="171188" y="2739"/>
                  </a:cubicBezTo>
                  <a:cubicBezTo>
                    <a:pt x="158862" y="0"/>
                    <a:pt x="146537" y="0"/>
                    <a:pt x="134211" y="0"/>
                  </a:cubicBezTo>
                  <a:cubicBezTo>
                    <a:pt x="120516" y="1369"/>
                    <a:pt x="108191" y="2739"/>
                    <a:pt x="97235" y="2739"/>
                  </a:cubicBezTo>
                  <a:close/>
                </a:path>
              </a:pathLst>
            </a:custGeom>
            <a:solidFill>
              <a:srgbClr val="A3CDCD"/>
            </a:solidFill>
            <a:ln w="13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="" xmlns:a16="http://schemas.microsoft.com/office/drawing/2014/main" id="{6AAC2C6B-3600-4557-8706-1672809F01E5}"/>
                </a:ext>
              </a:extLst>
            </p:cNvPr>
            <p:cNvSpPr/>
            <p:nvPr/>
          </p:nvSpPr>
          <p:spPr>
            <a:xfrm>
              <a:off x="973548" y="4852493"/>
              <a:ext cx="173192" cy="254694"/>
            </a:xfrm>
            <a:custGeom>
              <a:avLst/>
              <a:gdLst>
                <a:gd name="connsiteX0" fmla="*/ 44927 w 232815"/>
                <a:gd name="connsiteY0" fmla="*/ 146490 h 342376"/>
                <a:gd name="connsiteX1" fmla="*/ 65469 w 232815"/>
                <a:gd name="connsiteY1" fmla="*/ 164294 h 342376"/>
                <a:gd name="connsiteX2" fmla="*/ 94229 w 232815"/>
                <a:gd name="connsiteY2" fmla="*/ 234138 h 342376"/>
                <a:gd name="connsiteX3" fmla="*/ 99707 w 232815"/>
                <a:gd name="connsiteY3" fmla="*/ 302614 h 342376"/>
                <a:gd name="connsiteX4" fmla="*/ 110663 w 232815"/>
                <a:gd name="connsiteY4" fmla="*/ 332743 h 342376"/>
                <a:gd name="connsiteX5" fmla="*/ 129836 w 232815"/>
                <a:gd name="connsiteY5" fmla="*/ 343699 h 342376"/>
                <a:gd name="connsiteX6" fmla="*/ 179138 w 232815"/>
                <a:gd name="connsiteY6" fmla="*/ 343699 h 342376"/>
                <a:gd name="connsiteX7" fmla="*/ 220223 w 232815"/>
                <a:gd name="connsiteY7" fmla="*/ 323156 h 342376"/>
                <a:gd name="connsiteX8" fmla="*/ 246244 w 232815"/>
                <a:gd name="connsiteY8" fmla="*/ 251942 h 342376"/>
                <a:gd name="connsiteX9" fmla="*/ 236657 w 232815"/>
                <a:gd name="connsiteY9" fmla="*/ 216335 h 342376"/>
                <a:gd name="connsiteX10" fmla="*/ 212006 w 232815"/>
                <a:gd name="connsiteY10" fmla="*/ 186206 h 342376"/>
                <a:gd name="connsiteX11" fmla="*/ 195572 w 232815"/>
                <a:gd name="connsiteY11" fmla="*/ 172511 h 342376"/>
                <a:gd name="connsiteX12" fmla="*/ 177769 w 232815"/>
                <a:gd name="connsiteY12" fmla="*/ 160185 h 342376"/>
                <a:gd name="connsiteX13" fmla="*/ 150379 w 232815"/>
                <a:gd name="connsiteY13" fmla="*/ 116361 h 342376"/>
                <a:gd name="connsiteX14" fmla="*/ 138053 w 232815"/>
                <a:gd name="connsiteY14" fmla="*/ 65689 h 342376"/>
                <a:gd name="connsiteX15" fmla="*/ 127097 w 232815"/>
                <a:gd name="connsiteY15" fmla="*/ 36930 h 342376"/>
                <a:gd name="connsiteX16" fmla="*/ 107924 w 232815"/>
                <a:gd name="connsiteY16" fmla="*/ 20496 h 342376"/>
                <a:gd name="connsiteX17" fmla="*/ 61361 w 232815"/>
                <a:gd name="connsiteY17" fmla="*/ 1323 h 342376"/>
                <a:gd name="connsiteX18" fmla="*/ 17537 w 232815"/>
                <a:gd name="connsiteY18" fmla="*/ 6801 h 342376"/>
                <a:gd name="connsiteX19" fmla="*/ 1103 w 232815"/>
                <a:gd name="connsiteY19" fmla="*/ 42408 h 342376"/>
                <a:gd name="connsiteX20" fmla="*/ 5211 w 232815"/>
                <a:gd name="connsiteY20" fmla="*/ 116361 h 342376"/>
                <a:gd name="connsiteX21" fmla="*/ 44927 w 232815"/>
                <a:gd name="connsiteY21" fmla="*/ 146490 h 34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2815" h="342376">
                  <a:moveTo>
                    <a:pt x="44927" y="146490"/>
                  </a:moveTo>
                  <a:cubicBezTo>
                    <a:pt x="53144" y="149229"/>
                    <a:pt x="59991" y="156077"/>
                    <a:pt x="65469" y="164294"/>
                  </a:cubicBezTo>
                  <a:cubicBezTo>
                    <a:pt x="80534" y="184836"/>
                    <a:pt x="90120" y="208118"/>
                    <a:pt x="94229" y="234138"/>
                  </a:cubicBezTo>
                  <a:cubicBezTo>
                    <a:pt x="98337" y="256050"/>
                    <a:pt x="96968" y="279332"/>
                    <a:pt x="99707" y="302614"/>
                  </a:cubicBezTo>
                  <a:cubicBezTo>
                    <a:pt x="101076" y="313570"/>
                    <a:pt x="103815" y="324526"/>
                    <a:pt x="110663" y="332743"/>
                  </a:cubicBezTo>
                  <a:cubicBezTo>
                    <a:pt x="116141" y="338221"/>
                    <a:pt x="122988" y="340960"/>
                    <a:pt x="129836" y="343699"/>
                  </a:cubicBezTo>
                  <a:cubicBezTo>
                    <a:pt x="146270" y="347807"/>
                    <a:pt x="162704" y="346438"/>
                    <a:pt x="179138" y="343699"/>
                  </a:cubicBezTo>
                  <a:cubicBezTo>
                    <a:pt x="194203" y="339590"/>
                    <a:pt x="209267" y="334112"/>
                    <a:pt x="220223" y="323156"/>
                  </a:cubicBezTo>
                  <a:cubicBezTo>
                    <a:pt x="239396" y="305353"/>
                    <a:pt x="247613" y="277962"/>
                    <a:pt x="246244" y="251942"/>
                  </a:cubicBezTo>
                  <a:cubicBezTo>
                    <a:pt x="246244" y="239616"/>
                    <a:pt x="243505" y="227291"/>
                    <a:pt x="236657" y="216335"/>
                  </a:cubicBezTo>
                  <a:cubicBezTo>
                    <a:pt x="229810" y="204009"/>
                    <a:pt x="220223" y="195792"/>
                    <a:pt x="212006" y="186206"/>
                  </a:cubicBezTo>
                  <a:cubicBezTo>
                    <a:pt x="206528" y="180728"/>
                    <a:pt x="202420" y="176619"/>
                    <a:pt x="195572" y="172511"/>
                  </a:cubicBezTo>
                  <a:cubicBezTo>
                    <a:pt x="190094" y="168402"/>
                    <a:pt x="183247" y="164294"/>
                    <a:pt x="177769" y="160185"/>
                  </a:cubicBezTo>
                  <a:cubicBezTo>
                    <a:pt x="164074" y="149229"/>
                    <a:pt x="155856" y="132795"/>
                    <a:pt x="150379" y="116361"/>
                  </a:cubicBezTo>
                  <a:cubicBezTo>
                    <a:pt x="144901" y="99927"/>
                    <a:pt x="142161" y="82123"/>
                    <a:pt x="138053" y="65689"/>
                  </a:cubicBezTo>
                  <a:cubicBezTo>
                    <a:pt x="135314" y="56103"/>
                    <a:pt x="132575" y="45147"/>
                    <a:pt x="127097" y="36930"/>
                  </a:cubicBezTo>
                  <a:cubicBezTo>
                    <a:pt x="121619" y="30082"/>
                    <a:pt x="114771" y="24604"/>
                    <a:pt x="107924" y="20496"/>
                  </a:cubicBezTo>
                  <a:cubicBezTo>
                    <a:pt x="94229" y="10909"/>
                    <a:pt x="79164" y="4062"/>
                    <a:pt x="61361" y="1323"/>
                  </a:cubicBezTo>
                  <a:cubicBezTo>
                    <a:pt x="46296" y="-1416"/>
                    <a:pt x="29862" y="-47"/>
                    <a:pt x="17537" y="6801"/>
                  </a:cubicBezTo>
                  <a:cubicBezTo>
                    <a:pt x="3842" y="13648"/>
                    <a:pt x="1103" y="28713"/>
                    <a:pt x="1103" y="42408"/>
                  </a:cubicBezTo>
                  <a:cubicBezTo>
                    <a:pt x="-1637" y="67059"/>
                    <a:pt x="1103" y="91710"/>
                    <a:pt x="5211" y="116361"/>
                  </a:cubicBezTo>
                  <a:cubicBezTo>
                    <a:pt x="9320" y="124578"/>
                    <a:pt x="33971" y="142382"/>
                    <a:pt x="44927" y="146490"/>
                  </a:cubicBezTo>
                  <a:close/>
                </a:path>
              </a:pathLst>
            </a:custGeom>
            <a:solidFill>
              <a:srgbClr val="146481"/>
            </a:solidFill>
            <a:ln w="13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="" xmlns:a16="http://schemas.microsoft.com/office/drawing/2014/main" id="{66EEB359-5F93-4972-951B-D3D0194A3F81}"/>
                </a:ext>
              </a:extLst>
            </p:cNvPr>
            <p:cNvSpPr/>
            <p:nvPr/>
          </p:nvSpPr>
          <p:spPr>
            <a:xfrm>
              <a:off x="901341" y="4723875"/>
              <a:ext cx="285256" cy="101877"/>
            </a:xfrm>
            <a:custGeom>
              <a:avLst/>
              <a:gdLst>
                <a:gd name="connsiteX0" fmla="*/ 386200 w 383461"/>
                <a:gd name="connsiteY0" fmla="*/ 139689 h 136950"/>
                <a:gd name="connsiteX1" fmla="*/ 319094 w 383461"/>
                <a:gd name="connsiteY1" fmla="*/ 104082 h 136950"/>
                <a:gd name="connsiteX2" fmla="*/ 193100 w 383461"/>
                <a:gd name="connsiteY2" fmla="*/ 68475 h 136950"/>
                <a:gd name="connsiteX3" fmla="*/ 67106 w 383461"/>
                <a:gd name="connsiteY3" fmla="*/ 34238 h 136950"/>
                <a:gd name="connsiteX4" fmla="*/ 0 w 383461"/>
                <a:gd name="connsiteY4" fmla="*/ 0 h 13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461" h="136950">
                  <a:moveTo>
                    <a:pt x="386200" y="139689"/>
                  </a:moveTo>
                  <a:cubicBezTo>
                    <a:pt x="351962" y="139689"/>
                    <a:pt x="319094" y="121886"/>
                    <a:pt x="319094" y="104082"/>
                  </a:cubicBezTo>
                  <a:cubicBezTo>
                    <a:pt x="319094" y="86279"/>
                    <a:pt x="256097" y="68475"/>
                    <a:pt x="193100" y="68475"/>
                  </a:cubicBezTo>
                  <a:cubicBezTo>
                    <a:pt x="130103" y="68475"/>
                    <a:pt x="67106" y="50672"/>
                    <a:pt x="67106" y="34238"/>
                  </a:cubicBezTo>
                  <a:cubicBezTo>
                    <a:pt x="67106" y="16434"/>
                    <a:pt x="32868" y="0"/>
                    <a:pt x="0" y="0"/>
                  </a:cubicBezTo>
                </a:path>
              </a:pathLst>
            </a:custGeom>
            <a:noFill/>
            <a:ln w="13695" cap="flat">
              <a:solidFill>
                <a:srgbClr val="14648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="" xmlns:a16="http://schemas.microsoft.com/office/drawing/2014/main" id="{4F5B0455-2044-47D1-8D19-4205CA970D02}"/>
                </a:ext>
              </a:extLst>
            </p:cNvPr>
            <p:cNvSpPr/>
            <p:nvPr/>
          </p:nvSpPr>
          <p:spPr>
            <a:xfrm>
              <a:off x="868520" y="5429319"/>
              <a:ext cx="310725" cy="310725"/>
            </a:xfrm>
            <a:custGeom>
              <a:avLst/>
              <a:gdLst>
                <a:gd name="connsiteX0" fmla="*/ 123255 w 451936"/>
                <a:gd name="connsiteY0" fmla="*/ 0 h 451936"/>
                <a:gd name="connsiteX1" fmla="*/ 0 w 451936"/>
                <a:gd name="connsiteY1" fmla="*/ 104082 h 451936"/>
                <a:gd name="connsiteX2" fmla="*/ 84909 w 451936"/>
                <a:gd name="connsiteY2" fmla="*/ 152015 h 451936"/>
                <a:gd name="connsiteX3" fmla="*/ 156123 w 451936"/>
                <a:gd name="connsiteY3" fmla="*/ 143798 h 451936"/>
                <a:gd name="connsiteX4" fmla="*/ 93126 w 451936"/>
                <a:gd name="connsiteY4" fmla="*/ 217751 h 451936"/>
                <a:gd name="connsiteX5" fmla="*/ 49302 w 451936"/>
                <a:gd name="connsiteY5" fmla="*/ 183514 h 451936"/>
                <a:gd name="connsiteX6" fmla="*/ 5478 w 451936"/>
                <a:gd name="connsiteY6" fmla="*/ 268423 h 451936"/>
                <a:gd name="connsiteX7" fmla="*/ 110930 w 451936"/>
                <a:gd name="connsiteY7" fmla="*/ 297182 h 451936"/>
                <a:gd name="connsiteX8" fmla="*/ 116408 w 451936"/>
                <a:gd name="connsiteY8" fmla="*/ 283487 h 451936"/>
                <a:gd name="connsiteX9" fmla="*/ 89018 w 451936"/>
                <a:gd name="connsiteY9" fmla="*/ 257467 h 451936"/>
                <a:gd name="connsiteX10" fmla="*/ 171188 w 451936"/>
                <a:gd name="connsiteY10" fmla="*/ 238294 h 451936"/>
                <a:gd name="connsiteX11" fmla="*/ 217751 w 451936"/>
                <a:gd name="connsiteY11" fmla="*/ 345115 h 451936"/>
                <a:gd name="connsiteX12" fmla="*/ 245141 w 451936"/>
                <a:gd name="connsiteY12" fmla="*/ 198578 h 451936"/>
                <a:gd name="connsiteX13" fmla="*/ 267053 w 451936"/>
                <a:gd name="connsiteY13" fmla="*/ 110930 h 451936"/>
                <a:gd name="connsiteX14" fmla="*/ 375244 w 451936"/>
                <a:gd name="connsiteY14" fmla="*/ 158862 h 451936"/>
                <a:gd name="connsiteX15" fmla="*/ 372505 w 451936"/>
                <a:gd name="connsiteY15" fmla="*/ 251989 h 451936"/>
                <a:gd name="connsiteX16" fmla="*/ 350593 w 451936"/>
                <a:gd name="connsiteY16" fmla="*/ 373875 h 451936"/>
                <a:gd name="connsiteX17" fmla="*/ 458784 w 451936"/>
                <a:gd name="connsiteY17" fmla="*/ 405373 h 451936"/>
                <a:gd name="connsiteX18" fmla="*/ 417699 w 451936"/>
                <a:gd name="connsiteY18" fmla="*/ 458784 h 45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1936" h="451936">
                  <a:moveTo>
                    <a:pt x="123255" y="0"/>
                  </a:moveTo>
                  <a:cubicBezTo>
                    <a:pt x="79431" y="28759"/>
                    <a:pt x="0" y="82170"/>
                    <a:pt x="0" y="104082"/>
                  </a:cubicBezTo>
                  <a:cubicBezTo>
                    <a:pt x="0" y="124625"/>
                    <a:pt x="58889" y="145167"/>
                    <a:pt x="84909" y="152015"/>
                  </a:cubicBezTo>
                  <a:cubicBezTo>
                    <a:pt x="110930" y="158862"/>
                    <a:pt x="154754" y="132842"/>
                    <a:pt x="156123" y="143798"/>
                  </a:cubicBezTo>
                  <a:cubicBezTo>
                    <a:pt x="157493" y="154754"/>
                    <a:pt x="110930" y="210904"/>
                    <a:pt x="93126" y="217751"/>
                  </a:cubicBezTo>
                  <a:cubicBezTo>
                    <a:pt x="75323" y="224599"/>
                    <a:pt x="64367" y="175297"/>
                    <a:pt x="49302" y="183514"/>
                  </a:cubicBezTo>
                  <a:cubicBezTo>
                    <a:pt x="34238" y="191731"/>
                    <a:pt x="-4109" y="249250"/>
                    <a:pt x="5478" y="268423"/>
                  </a:cubicBezTo>
                  <a:cubicBezTo>
                    <a:pt x="15064" y="287596"/>
                    <a:pt x="93126" y="294443"/>
                    <a:pt x="110930" y="297182"/>
                  </a:cubicBezTo>
                  <a:cubicBezTo>
                    <a:pt x="130103" y="299921"/>
                    <a:pt x="120516" y="290335"/>
                    <a:pt x="116408" y="283487"/>
                  </a:cubicBezTo>
                  <a:cubicBezTo>
                    <a:pt x="112299" y="276640"/>
                    <a:pt x="80801" y="265684"/>
                    <a:pt x="89018" y="257467"/>
                  </a:cubicBezTo>
                  <a:cubicBezTo>
                    <a:pt x="98604" y="250619"/>
                    <a:pt x="149276" y="223229"/>
                    <a:pt x="171188" y="238294"/>
                  </a:cubicBezTo>
                  <a:cubicBezTo>
                    <a:pt x="193100" y="253358"/>
                    <a:pt x="205425" y="351963"/>
                    <a:pt x="217751" y="345115"/>
                  </a:cubicBezTo>
                  <a:cubicBezTo>
                    <a:pt x="230077" y="338268"/>
                    <a:pt x="236924" y="236924"/>
                    <a:pt x="245141" y="198578"/>
                  </a:cubicBezTo>
                  <a:cubicBezTo>
                    <a:pt x="253358" y="158862"/>
                    <a:pt x="245141" y="117777"/>
                    <a:pt x="267053" y="110930"/>
                  </a:cubicBezTo>
                  <a:cubicBezTo>
                    <a:pt x="288965" y="104082"/>
                    <a:pt x="358810" y="135581"/>
                    <a:pt x="375244" y="158862"/>
                  </a:cubicBezTo>
                  <a:cubicBezTo>
                    <a:pt x="393048" y="182144"/>
                    <a:pt x="376614" y="216382"/>
                    <a:pt x="372505" y="251989"/>
                  </a:cubicBezTo>
                  <a:cubicBezTo>
                    <a:pt x="368397" y="287596"/>
                    <a:pt x="336898" y="347854"/>
                    <a:pt x="350593" y="373875"/>
                  </a:cubicBezTo>
                  <a:cubicBezTo>
                    <a:pt x="365658" y="399895"/>
                    <a:pt x="447828" y="390309"/>
                    <a:pt x="458784" y="405373"/>
                  </a:cubicBezTo>
                  <a:cubicBezTo>
                    <a:pt x="469740" y="419068"/>
                    <a:pt x="442350" y="435502"/>
                    <a:pt x="417699" y="458784"/>
                  </a:cubicBezTo>
                </a:path>
              </a:pathLst>
            </a:custGeom>
            <a:noFill/>
            <a:ln w="13695" cap="flat">
              <a:solidFill>
                <a:srgbClr val="14648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2" name="Graphic 15">
              <a:extLst>
                <a:ext uri="{FF2B5EF4-FFF2-40B4-BE49-F238E27FC236}">
                  <a16:creationId xmlns="" xmlns:a16="http://schemas.microsoft.com/office/drawing/2014/main" id="{3710D1A2-5FDC-449E-910B-479EC5A15D94}"/>
                </a:ext>
              </a:extLst>
            </p:cNvPr>
            <p:cNvGrpSpPr/>
            <p:nvPr/>
          </p:nvGrpSpPr>
          <p:grpSpPr>
            <a:xfrm>
              <a:off x="892565" y="5740145"/>
              <a:ext cx="262634" cy="253744"/>
              <a:chOff x="3709335" y="3951183"/>
              <a:chExt cx="283487" cy="273891"/>
            </a:xfrm>
            <a:solidFill>
              <a:schemeClr val="accent1"/>
            </a:solidFill>
          </p:grpSpPr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EF67216B-DDE3-4E47-B068-3A5813B7457B}"/>
                  </a:ext>
                </a:extLst>
              </p:cNvPr>
              <p:cNvSpPr/>
              <p:nvPr/>
            </p:nvSpPr>
            <p:spPr>
              <a:xfrm>
                <a:off x="3818895" y="3951183"/>
                <a:ext cx="54780" cy="260206"/>
              </a:xfrm>
              <a:custGeom>
                <a:avLst/>
                <a:gdLst>
                  <a:gd name="connsiteX0" fmla="*/ 67106 w 54780"/>
                  <a:gd name="connsiteY0" fmla="*/ 0 h 260205"/>
                  <a:gd name="connsiteX1" fmla="*/ 67106 w 54780"/>
                  <a:gd name="connsiteY1" fmla="*/ 27390 h 260205"/>
                  <a:gd name="connsiteX2" fmla="*/ 67106 w 54780"/>
                  <a:gd name="connsiteY2" fmla="*/ 265684 h 260205"/>
                  <a:gd name="connsiteX3" fmla="*/ 0 w 54780"/>
                  <a:gd name="connsiteY3" fmla="*/ 265684 h 260205"/>
                  <a:gd name="connsiteX4" fmla="*/ 15065 w 54780"/>
                  <a:gd name="connsiteY4" fmla="*/ 65736 h 260205"/>
                  <a:gd name="connsiteX5" fmla="*/ 15065 w 54780"/>
                  <a:gd name="connsiteY5" fmla="*/ 0 h 260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780" h="260205">
                    <a:moveTo>
                      <a:pt x="67106" y="0"/>
                    </a:moveTo>
                    <a:lnTo>
                      <a:pt x="67106" y="27390"/>
                    </a:lnTo>
                    <a:lnTo>
                      <a:pt x="67106" y="265684"/>
                    </a:lnTo>
                    <a:lnTo>
                      <a:pt x="0" y="265684"/>
                    </a:lnTo>
                    <a:lnTo>
                      <a:pt x="15065" y="65736"/>
                    </a:lnTo>
                    <a:lnTo>
                      <a:pt x="15065" y="0"/>
                    </a:lnTo>
                    <a:close/>
                  </a:path>
                </a:pathLst>
              </a:custGeom>
              <a:solidFill>
                <a:srgbClr val="521E59">
                  <a:alpha val="20000"/>
                </a:srgbClr>
              </a:solidFill>
              <a:ln w="6350" cap="flat">
                <a:solidFill>
                  <a:srgbClr val="521E59">
                    <a:alpha val="20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95402E20-08D5-4F3D-8781-9909553E038A}"/>
                  </a:ext>
                </a:extLst>
              </p:cNvPr>
              <p:cNvSpPr/>
              <p:nvPr/>
            </p:nvSpPr>
            <p:spPr>
              <a:xfrm>
                <a:off x="3818895" y="3951183"/>
                <a:ext cx="54780" cy="260206"/>
              </a:xfrm>
              <a:custGeom>
                <a:avLst/>
                <a:gdLst>
                  <a:gd name="connsiteX0" fmla="*/ 67106 w 54780"/>
                  <a:gd name="connsiteY0" fmla="*/ 0 h 260205"/>
                  <a:gd name="connsiteX1" fmla="*/ 67106 w 54780"/>
                  <a:gd name="connsiteY1" fmla="*/ 27390 h 260205"/>
                  <a:gd name="connsiteX2" fmla="*/ 67106 w 54780"/>
                  <a:gd name="connsiteY2" fmla="*/ 265684 h 260205"/>
                  <a:gd name="connsiteX3" fmla="*/ 0 w 54780"/>
                  <a:gd name="connsiteY3" fmla="*/ 265684 h 260205"/>
                  <a:gd name="connsiteX4" fmla="*/ 15065 w 54780"/>
                  <a:gd name="connsiteY4" fmla="*/ 65736 h 260205"/>
                  <a:gd name="connsiteX5" fmla="*/ 15065 w 54780"/>
                  <a:gd name="connsiteY5" fmla="*/ 0 h 260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780" h="260205">
                    <a:moveTo>
                      <a:pt x="67106" y="0"/>
                    </a:moveTo>
                    <a:lnTo>
                      <a:pt x="67106" y="27390"/>
                    </a:lnTo>
                    <a:lnTo>
                      <a:pt x="67106" y="265684"/>
                    </a:lnTo>
                    <a:lnTo>
                      <a:pt x="0" y="265684"/>
                    </a:lnTo>
                    <a:lnTo>
                      <a:pt x="15065" y="65736"/>
                    </a:lnTo>
                    <a:lnTo>
                      <a:pt x="15065" y="0"/>
                    </a:lnTo>
                    <a:close/>
                  </a:path>
                </a:pathLst>
              </a:custGeom>
              <a:solidFill>
                <a:srgbClr val="C7A8CC"/>
              </a:solidFill>
              <a:ln w="6350" cap="flat">
                <a:solidFill>
                  <a:srgbClr val="521E5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956942A5-584B-4542-83A8-FA5E14FE4C49}"/>
                  </a:ext>
                </a:extLst>
              </p:cNvPr>
              <p:cNvSpPr/>
              <p:nvPr/>
            </p:nvSpPr>
            <p:spPr>
              <a:xfrm>
                <a:off x="3843546" y="3977204"/>
                <a:ext cx="41085" cy="13695"/>
              </a:xfrm>
              <a:custGeom>
                <a:avLst/>
                <a:gdLst>
                  <a:gd name="connsiteX0" fmla="*/ 0 w 41085"/>
                  <a:gd name="connsiteY0" fmla="*/ 0 h 0"/>
                  <a:gd name="connsiteX1" fmla="*/ 42455 w 4108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085">
                    <a:moveTo>
                      <a:pt x="0" y="0"/>
                    </a:moveTo>
                    <a:lnTo>
                      <a:pt x="42455" y="0"/>
                    </a:lnTo>
                  </a:path>
                </a:pathLst>
              </a:custGeom>
              <a:ln w="6350" cap="flat">
                <a:solidFill>
                  <a:srgbClr val="521E5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7CE162BE-804D-4A66-9E74-85C3A453571B}"/>
                  </a:ext>
                </a:extLst>
              </p:cNvPr>
              <p:cNvSpPr/>
              <p:nvPr/>
            </p:nvSpPr>
            <p:spPr>
              <a:xfrm>
                <a:off x="3843546" y="4007333"/>
                <a:ext cx="41085" cy="13695"/>
              </a:xfrm>
              <a:custGeom>
                <a:avLst/>
                <a:gdLst>
                  <a:gd name="connsiteX0" fmla="*/ 0 w 41085"/>
                  <a:gd name="connsiteY0" fmla="*/ 0 h 0"/>
                  <a:gd name="connsiteX1" fmla="*/ 42455 w 4108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085">
                    <a:moveTo>
                      <a:pt x="0" y="0"/>
                    </a:moveTo>
                    <a:lnTo>
                      <a:pt x="42455" y="0"/>
                    </a:lnTo>
                  </a:path>
                </a:pathLst>
              </a:custGeom>
              <a:ln w="6350" cap="flat">
                <a:solidFill>
                  <a:srgbClr val="521E5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5D792DD7-4280-4A7A-AFF8-9D98520F53A6}"/>
                  </a:ext>
                </a:extLst>
              </p:cNvPr>
              <p:cNvSpPr/>
              <p:nvPr/>
            </p:nvSpPr>
            <p:spPr>
              <a:xfrm>
                <a:off x="3709335" y="4101819"/>
                <a:ext cx="95865" cy="123255"/>
              </a:xfrm>
              <a:custGeom>
                <a:avLst/>
                <a:gdLst>
                  <a:gd name="connsiteX0" fmla="*/ 0 w 95865"/>
                  <a:gd name="connsiteY0" fmla="*/ 123255 h 123255"/>
                  <a:gd name="connsiteX1" fmla="*/ 98604 w 95865"/>
                  <a:gd name="connsiteY1" fmla="*/ 0 h 123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865" h="123255">
                    <a:moveTo>
                      <a:pt x="0" y="123255"/>
                    </a:moveTo>
                    <a:cubicBezTo>
                      <a:pt x="16434" y="71214"/>
                      <a:pt x="52041" y="26021"/>
                      <a:pt x="98604" y="0"/>
                    </a:cubicBezTo>
                  </a:path>
                </a:pathLst>
              </a:custGeom>
              <a:noFill/>
              <a:ln w="6350" cap="rnd">
                <a:solidFill>
                  <a:srgbClr val="1464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0A2B8CF0-BACD-4DDA-A877-B7A22CE366A1}"/>
                  </a:ext>
                </a:extLst>
              </p:cNvPr>
              <p:cNvSpPr/>
              <p:nvPr/>
            </p:nvSpPr>
            <p:spPr>
              <a:xfrm>
                <a:off x="3736725" y="4131958"/>
                <a:ext cx="68475" cy="82170"/>
              </a:xfrm>
              <a:custGeom>
                <a:avLst/>
                <a:gdLst>
                  <a:gd name="connsiteX0" fmla="*/ 0 w 68475"/>
                  <a:gd name="connsiteY0" fmla="*/ 93126 h 82170"/>
                  <a:gd name="connsiteX1" fmla="*/ 71214 w 68475"/>
                  <a:gd name="connsiteY1" fmla="*/ 0 h 82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475" h="82170">
                    <a:moveTo>
                      <a:pt x="0" y="93126"/>
                    </a:moveTo>
                    <a:cubicBezTo>
                      <a:pt x="15065" y="56150"/>
                      <a:pt x="39716" y="23282"/>
                      <a:pt x="71214" y="0"/>
                    </a:cubicBezTo>
                  </a:path>
                </a:pathLst>
              </a:custGeom>
              <a:noFill/>
              <a:ln w="6350" cap="rnd">
                <a:solidFill>
                  <a:srgbClr val="1464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="" xmlns:a16="http://schemas.microsoft.com/office/drawing/2014/main" id="{1118D2CD-A521-4F1E-A018-67EF2EC05C21}"/>
                  </a:ext>
                </a:extLst>
              </p:cNvPr>
              <p:cNvSpPr/>
              <p:nvPr/>
            </p:nvSpPr>
            <p:spPr>
              <a:xfrm>
                <a:off x="3766854" y="4166195"/>
                <a:ext cx="41085" cy="54780"/>
              </a:xfrm>
              <a:custGeom>
                <a:avLst/>
                <a:gdLst>
                  <a:gd name="connsiteX0" fmla="*/ 0 w 41085"/>
                  <a:gd name="connsiteY0" fmla="*/ 58889 h 54780"/>
                  <a:gd name="connsiteX1" fmla="*/ 41085 w 41085"/>
                  <a:gd name="connsiteY1" fmla="*/ 0 h 5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085" h="54780">
                    <a:moveTo>
                      <a:pt x="0" y="58889"/>
                    </a:moveTo>
                    <a:cubicBezTo>
                      <a:pt x="10956" y="36977"/>
                      <a:pt x="24651" y="17804"/>
                      <a:pt x="41085" y="0"/>
                    </a:cubicBezTo>
                  </a:path>
                </a:pathLst>
              </a:custGeom>
              <a:noFill/>
              <a:ln w="6350" cap="rnd">
                <a:solidFill>
                  <a:srgbClr val="1464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DBDF38AF-A48E-4BB7-9654-291631ED1B4A}"/>
                  </a:ext>
                </a:extLst>
              </p:cNvPr>
              <p:cNvSpPr/>
              <p:nvPr/>
            </p:nvSpPr>
            <p:spPr>
              <a:xfrm>
                <a:off x="3896957" y="4047049"/>
                <a:ext cx="95865" cy="13695"/>
              </a:xfrm>
              <a:custGeom>
                <a:avLst/>
                <a:gdLst>
                  <a:gd name="connsiteX0" fmla="*/ 98604 w 95865"/>
                  <a:gd name="connsiteY0" fmla="*/ 0 h 13695"/>
                  <a:gd name="connsiteX1" fmla="*/ 49302 w 95865"/>
                  <a:gd name="connsiteY1" fmla="*/ 13695 h 13695"/>
                  <a:gd name="connsiteX2" fmla="*/ 0 w 95865"/>
                  <a:gd name="connsiteY2" fmla="*/ 0 h 13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865" h="13695">
                    <a:moveTo>
                      <a:pt x="98604" y="0"/>
                    </a:moveTo>
                    <a:cubicBezTo>
                      <a:pt x="87648" y="0"/>
                      <a:pt x="64367" y="13695"/>
                      <a:pt x="49302" y="13695"/>
                    </a:cubicBezTo>
                    <a:cubicBezTo>
                      <a:pt x="34238" y="13695"/>
                      <a:pt x="19173" y="0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1464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CF90BBC3-D1F6-4065-8D30-3E8ACAA4ADF1}"/>
                  </a:ext>
                </a:extLst>
              </p:cNvPr>
              <p:cNvSpPr/>
              <p:nvPr/>
            </p:nvSpPr>
            <p:spPr>
              <a:xfrm>
                <a:off x="3896957" y="4073069"/>
                <a:ext cx="95865" cy="13695"/>
              </a:xfrm>
              <a:custGeom>
                <a:avLst/>
                <a:gdLst>
                  <a:gd name="connsiteX0" fmla="*/ 98604 w 95865"/>
                  <a:gd name="connsiteY0" fmla="*/ 0 h 13695"/>
                  <a:gd name="connsiteX1" fmla="*/ 49302 w 95865"/>
                  <a:gd name="connsiteY1" fmla="*/ 13695 h 13695"/>
                  <a:gd name="connsiteX2" fmla="*/ 0 w 95865"/>
                  <a:gd name="connsiteY2" fmla="*/ 0 h 13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865" h="13695">
                    <a:moveTo>
                      <a:pt x="98604" y="0"/>
                    </a:moveTo>
                    <a:cubicBezTo>
                      <a:pt x="87648" y="0"/>
                      <a:pt x="64367" y="13695"/>
                      <a:pt x="49302" y="13695"/>
                    </a:cubicBezTo>
                    <a:cubicBezTo>
                      <a:pt x="34238" y="13695"/>
                      <a:pt x="19173" y="0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1464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6A544FE2-6D25-42F2-B4F5-52171D1BBF2B}"/>
                  </a:ext>
                </a:extLst>
              </p:cNvPr>
              <p:cNvSpPr/>
              <p:nvPr/>
            </p:nvSpPr>
            <p:spPr>
              <a:xfrm>
                <a:off x="3896957" y="4097720"/>
                <a:ext cx="95865" cy="13695"/>
              </a:xfrm>
              <a:custGeom>
                <a:avLst/>
                <a:gdLst>
                  <a:gd name="connsiteX0" fmla="*/ 98604 w 95865"/>
                  <a:gd name="connsiteY0" fmla="*/ 0 h 13695"/>
                  <a:gd name="connsiteX1" fmla="*/ 49302 w 95865"/>
                  <a:gd name="connsiteY1" fmla="*/ 13695 h 13695"/>
                  <a:gd name="connsiteX2" fmla="*/ 0 w 95865"/>
                  <a:gd name="connsiteY2" fmla="*/ 0 h 13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865" h="13695">
                    <a:moveTo>
                      <a:pt x="98604" y="0"/>
                    </a:moveTo>
                    <a:cubicBezTo>
                      <a:pt x="87648" y="0"/>
                      <a:pt x="64367" y="13695"/>
                      <a:pt x="49302" y="13695"/>
                    </a:cubicBezTo>
                    <a:cubicBezTo>
                      <a:pt x="34238" y="13695"/>
                      <a:pt x="19173" y="0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1464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="" xmlns:a16="http://schemas.microsoft.com/office/drawing/2014/main" id="{93BFDF55-7C9D-45F5-90B7-E0DA8BE4EBF8}"/>
                  </a:ext>
                </a:extLst>
              </p:cNvPr>
              <p:cNvSpPr/>
              <p:nvPr/>
            </p:nvSpPr>
            <p:spPr>
              <a:xfrm>
                <a:off x="3896957" y="4122371"/>
                <a:ext cx="95865" cy="13695"/>
              </a:xfrm>
              <a:custGeom>
                <a:avLst/>
                <a:gdLst>
                  <a:gd name="connsiteX0" fmla="*/ 98604 w 95865"/>
                  <a:gd name="connsiteY0" fmla="*/ 0 h 13695"/>
                  <a:gd name="connsiteX1" fmla="*/ 49302 w 95865"/>
                  <a:gd name="connsiteY1" fmla="*/ 13695 h 13695"/>
                  <a:gd name="connsiteX2" fmla="*/ 0 w 95865"/>
                  <a:gd name="connsiteY2" fmla="*/ 0 h 13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865" h="13695">
                    <a:moveTo>
                      <a:pt x="98604" y="0"/>
                    </a:moveTo>
                    <a:cubicBezTo>
                      <a:pt x="87648" y="0"/>
                      <a:pt x="64367" y="13695"/>
                      <a:pt x="49302" y="13695"/>
                    </a:cubicBezTo>
                    <a:cubicBezTo>
                      <a:pt x="34238" y="13695"/>
                      <a:pt x="19173" y="0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1464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="" xmlns:a16="http://schemas.microsoft.com/office/drawing/2014/main" id="{F9583A40-08FD-4D7E-BDCD-A9895E347E17}"/>
                  </a:ext>
                </a:extLst>
              </p:cNvPr>
              <p:cNvSpPr/>
              <p:nvPr/>
            </p:nvSpPr>
            <p:spPr>
              <a:xfrm>
                <a:off x="3896957" y="4148387"/>
                <a:ext cx="95865" cy="13695"/>
              </a:xfrm>
              <a:custGeom>
                <a:avLst/>
                <a:gdLst>
                  <a:gd name="connsiteX0" fmla="*/ 98604 w 95865"/>
                  <a:gd name="connsiteY0" fmla="*/ 0 h 13695"/>
                  <a:gd name="connsiteX1" fmla="*/ 49302 w 95865"/>
                  <a:gd name="connsiteY1" fmla="*/ 13695 h 13695"/>
                  <a:gd name="connsiteX2" fmla="*/ 0 w 95865"/>
                  <a:gd name="connsiteY2" fmla="*/ 0 h 13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865" h="13695">
                    <a:moveTo>
                      <a:pt x="98604" y="0"/>
                    </a:moveTo>
                    <a:cubicBezTo>
                      <a:pt x="87648" y="0"/>
                      <a:pt x="64367" y="13695"/>
                      <a:pt x="49302" y="13695"/>
                    </a:cubicBezTo>
                    <a:cubicBezTo>
                      <a:pt x="34238" y="13695"/>
                      <a:pt x="19173" y="0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1464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="" xmlns:a16="http://schemas.microsoft.com/office/drawing/2014/main" id="{2C27EB6C-5BCA-4882-AEDF-13CA8CF76B49}"/>
                  </a:ext>
                </a:extLst>
              </p:cNvPr>
              <p:cNvSpPr/>
              <p:nvPr/>
            </p:nvSpPr>
            <p:spPr>
              <a:xfrm>
                <a:off x="3896957" y="4173043"/>
                <a:ext cx="95865" cy="13695"/>
              </a:xfrm>
              <a:custGeom>
                <a:avLst/>
                <a:gdLst>
                  <a:gd name="connsiteX0" fmla="*/ 98604 w 95865"/>
                  <a:gd name="connsiteY0" fmla="*/ 0 h 13695"/>
                  <a:gd name="connsiteX1" fmla="*/ 49302 w 95865"/>
                  <a:gd name="connsiteY1" fmla="*/ 13695 h 13695"/>
                  <a:gd name="connsiteX2" fmla="*/ 0 w 95865"/>
                  <a:gd name="connsiteY2" fmla="*/ 0 h 13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865" h="13695">
                    <a:moveTo>
                      <a:pt x="98604" y="0"/>
                    </a:moveTo>
                    <a:cubicBezTo>
                      <a:pt x="87648" y="0"/>
                      <a:pt x="64367" y="13695"/>
                      <a:pt x="49302" y="13695"/>
                    </a:cubicBezTo>
                    <a:cubicBezTo>
                      <a:pt x="34238" y="13695"/>
                      <a:pt x="19173" y="0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1464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="" xmlns:a16="http://schemas.microsoft.com/office/drawing/2014/main" id="{C392DB86-22D7-4128-9889-9EDFDE5C20A9}"/>
                  </a:ext>
                </a:extLst>
              </p:cNvPr>
              <p:cNvSpPr/>
              <p:nvPr/>
            </p:nvSpPr>
            <p:spPr>
              <a:xfrm>
                <a:off x="3896957" y="4197694"/>
                <a:ext cx="95865" cy="13695"/>
              </a:xfrm>
              <a:custGeom>
                <a:avLst/>
                <a:gdLst>
                  <a:gd name="connsiteX0" fmla="*/ 98604 w 95865"/>
                  <a:gd name="connsiteY0" fmla="*/ 0 h 13695"/>
                  <a:gd name="connsiteX1" fmla="*/ 49302 w 95865"/>
                  <a:gd name="connsiteY1" fmla="*/ 13695 h 13695"/>
                  <a:gd name="connsiteX2" fmla="*/ 0 w 95865"/>
                  <a:gd name="connsiteY2" fmla="*/ 0 h 13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865" h="13695">
                    <a:moveTo>
                      <a:pt x="98604" y="0"/>
                    </a:moveTo>
                    <a:cubicBezTo>
                      <a:pt x="87648" y="0"/>
                      <a:pt x="64367" y="13695"/>
                      <a:pt x="49302" y="13695"/>
                    </a:cubicBezTo>
                    <a:cubicBezTo>
                      <a:pt x="34238" y="13695"/>
                      <a:pt x="19173" y="0"/>
                      <a:pt x="0" y="0"/>
                    </a:cubicBezTo>
                  </a:path>
                </a:pathLst>
              </a:custGeom>
              <a:noFill/>
              <a:ln w="6350" cap="flat">
                <a:solidFill>
                  <a:srgbClr val="1464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9DA1E1AC-2EE4-419E-B731-CD558B45DD1C}"/>
                </a:ext>
              </a:extLst>
            </p:cNvPr>
            <p:cNvGrpSpPr/>
            <p:nvPr/>
          </p:nvGrpSpPr>
          <p:grpSpPr>
            <a:xfrm>
              <a:off x="901241" y="2102702"/>
              <a:ext cx="2314383" cy="2332616"/>
              <a:chOff x="603235" y="1843807"/>
              <a:chExt cx="2738807" cy="2760383"/>
            </a:xfrm>
          </p:grpSpPr>
          <p:sp>
            <p:nvSpPr>
              <p:cNvPr id="175" name="Rectangle: Rounded Corners 174">
                <a:extLst>
                  <a:ext uri="{FF2B5EF4-FFF2-40B4-BE49-F238E27FC236}">
                    <a16:creationId xmlns="" xmlns:a16="http://schemas.microsoft.com/office/drawing/2014/main" id="{38CC05BD-A69B-43AF-9EFC-07C1B4204FE6}"/>
                  </a:ext>
                </a:extLst>
              </p:cNvPr>
              <p:cNvSpPr/>
              <p:nvPr/>
            </p:nvSpPr>
            <p:spPr>
              <a:xfrm>
                <a:off x="603235" y="1843807"/>
                <a:ext cx="2738807" cy="2760383"/>
              </a:xfrm>
              <a:prstGeom prst="roundRect">
                <a:avLst>
                  <a:gd name="adj" fmla="val 7030"/>
                </a:avLst>
              </a:prstGeom>
              <a:solidFill>
                <a:schemeClr val="bg1"/>
              </a:solidFill>
              <a:ln>
                <a:solidFill>
                  <a:srgbClr val="6D20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A72F4CB2-13FC-40DB-A5D8-A244A6A0173D}"/>
                  </a:ext>
                </a:extLst>
              </p:cNvPr>
              <p:cNvSpPr/>
              <p:nvPr/>
            </p:nvSpPr>
            <p:spPr>
              <a:xfrm>
                <a:off x="752525" y="1898646"/>
                <a:ext cx="2376273" cy="2634645"/>
              </a:xfrm>
              <a:custGeom>
                <a:avLst/>
                <a:gdLst>
                  <a:gd name="connsiteX0" fmla="*/ 651469 w 2478803"/>
                  <a:gd name="connsiteY0" fmla="*/ 14212 h 2930739"/>
                  <a:gd name="connsiteX1" fmla="*/ 313201 w 2478803"/>
                  <a:gd name="connsiteY1" fmla="*/ 86796 h 2930739"/>
                  <a:gd name="connsiteX2" fmla="*/ 68060 w 2478803"/>
                  <a:gd name="connsiteY2" fmla="*/ 253875 h 2930739"/>
                  <a:gd name="connsiteX3" fmla="*/ 954 w 2478803"/>
                  <a:gd name="connsiteY3" fmla="*/ 572970 h 2930739"/>
                  <a:gd name="connsiteX4" fmla="*/ 14649 w 2478803"/>
                  <a:gd name="connsiteY4" fmla="*/ 1116663 h 2930739"/>
                  <a:gd name="connsiteX5" fmla="*/ 61213 w 2478803"/>
                  <a:gd name="connsiteY5" fmla="*/ 1233071 h 2930739"/>
                  <a:gd name="connsiteX6" fmla="*/ 131057 w 2478803"/>
                  <a:gd name="connsiteY6" fmla="*/ 1372760 h 2930739"/>
                  <a:gd name="connsiteX7" fmla="*/ 229662 w 2478803"/>
                  <a:gd name="connsiteY7" fmla="*/ 1589142 h 2930739"/>
                  <a:gd name="connsiteX8" fmla="*/ 306354 w 2478803"/>
                  <a:gd name="connsiteY8" fmla="*/ 1794568 h 2930739"/>
                  <a:gd name="connsiteX9" fmla="*/ 383046 w 2478803"/>
                  <a:gd name="connsiteY9" fmla="*/ 1852087 h 2930739"/>
                  <a:gd name="connsiteX10" fmla="*/ 770616 w 2478803"/>
                  <a:gd name="connsiteY10" fmla="*/ 2069838 h 2930739"/>
                  <a:gd name="connsiteX11" fmla="*/ 1175989 w 2478803"/>
                  <a:gd name="connsiteY11" fmla="*/ 2282111 h 2930739"/>
                  <a:gd name="connsiteX12" fmla="*/ 1284180 w 2478803"/>
                  <a:gd name="connsiteY12" fmla="*/ 2360173 h 2930739"/>
                  <a:gd name="connsiteX13" fmla="*/ 1649838 w 2478803"/>
                  <a:gd name="connsiteY13" fmla="*/ 2505340 h 2930739"/>
                  <a:gd name="connsiteX14" fmla="*/ 1756659 w 2478803"/>
                  <a:gd name="connsiteY14" fmla="*/ 2590250 h 2930739"/>
                  <a:gd name="connsiteX15" fmla="*/ 1795005 w 2478803"/>
                  <a:gd name="connsiteY15" fmla="*/ 2639552 h 2930739"/>
                  <a:gd name="connsiteX16" fmla="*/ 1849786 w 2478803"/>
                  <a:gd name="connsiteY16" fmla="*/ 2798414 h 2930739"/>
                  <a:gd name="connsiteX17" fmla="*/ 1858002 w 2478803"/>
                  <a:gd name="connsiteY17" fmla="*/ 2855934 h 2930739"/>
                  <a:gd name="connsiteX18" fmla="*/ 1923739 w 2478803"/>
                  <a:gd name="connsiteY18" fmla="*/ 2917561 h 2930739"/>
                  <a:gd name="connsiteX19" fmla="*/ 2305831 w 2478803"/>
                  <a:gd name="connsiteY19" fmla="*/ 2881954 h 2930739"/>
                  <a:gd name="connsiteX20" fmla="*/ 2416760 w 2478803"/>
                  <a:gd name="connsiteY20" fmla="*/ 2809370 h 2930739"/>
                  <a:gd name="connsiteX21" fmla="*/ 2449629 w 2478803"/>
                  <a:gd name="connsiteY21" fmla="*/ 2705288 h 2930739"/>
                  <a:gd name="connsiteX22" fmla="*/ 2478388 w 2478803"/>
                  <a:gd name="connsiteY22" fmla="*/ 2076685 h 2930739"/>
                  <a:gd name="connsiteX23" fmla="*/ 2467432 w 2478803"/>
                  <a:gd name="connsiteY23" fmla="*/ 1986298 h 2930739"/>
                  <a:gd name="connsiteX24" fmla="*/ 2314048 w 2478803"/>
                  <a:gd name="connsiteY24" fmla="*/ 1734309 h 2930739"/>
                  <a:gd name="connsiteX25" fmla="*/ 2286657 w 2478803"/>
                  <a:gd name="connsiteY25" fmla="*/ 1691855 h 2930739"/>
                  <a:gd name="connsiteX26" fmla="*/ 2144229 w 2478803"/>
                  <a:gd name="connsiteY26" fmla="*/ 1516558 h 2930739"/>
                  <a:gd name="connsiteX27" fmla="*/ 2004540 w 2478803"/>
                  <a:gd name="connsiteY27" fmla="*/ 1385086 h 2930739"/>
                  <a:gd name="connsiteX28" fmla="*/ 1848416 w 2478803"/>
                  <a:gd name="connsiteY28" fmla="*/ 1164596 h 2930739"/>
                  <a:gd name="connsiteX29" fmla="*/ 1842938 w 2478803"/>
                  <a:gd name="connsiteY29" fmla="*/ 792090 h 2930739"/>
                  <a:gd name="connsiteX30" fmla="*/ 1815548 w 2478803"/>
                  <a:gd name="connsiteY30" fmla="*/ 437389 h 2930739"/>
                  <a:gd name="connsiteX31" fmla="*/ 1578624 w 2478803"/>
                  <a:gd name="connsiteY31" fmla="*/ 158010 h 2930739"/>
                  <a:gd name="connsiteX32" fmla="*/ 1533430 w 2478803"/>
                  <a:gd name="connsiteY32" fmla="*/ 125142 h 2930739"/>
                  <a:gd name="connsiteX33" fmla="*/ 1504670 w 2478803"/>
                  <a:gd name="connsiteY33" fmla="*/ 93643 h 2930739"/>
                  <a:gd name="connsiteX34" fmla="*/ 1448521 w 2478803"/>
                  <a:gd name="connsiteY34" fmla="*/ 74470 h 2930739"/>
                  <a:gd name="connsiteX35" fmla="*/ 1240356 w 2478803"/>
                  <a:gd name="connsiteY35" fmla="*/ 51188 h 2930739"/>
                  <a:gd name="connsiteX36" fmla="*/ 1121209 w 2478803"/>
                  <a:gd name="connsiteY36" fmla="*/ 18320 h 2930739"/>
                  <a:gd name="connsiteX37" fmla="*/ 880176 w 2478803"/>
                  <a:gd name="connsiteY37" fmla="*/ 517 h 2930739"/>
                  <a:gd name="connsiteX38" fmla="*/ 651469 w 2478803"/>
                  <a:gd name="connsiteY38" fmla="*/ 14212 h 293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478803" h="2930739">
                    <a:moveTo>
                      <a:pt x="651469" y="14212"/>
                    </a:moveTo>
                    <a:cubicBezTo>
                      <a:pt x="536431" y="25168"/>
                      <a:pt x="421392" y="45710"/>
                      <a:pt x="313201" y="86796"/>
                    </a:cubicBezTo>
                    <a:cubicBezTo>
                      <a:pt x="220075" y="121033"/>
                      <a:pt x="114623" y="162118"/>
                      <a:pt x="68060" y="253875"/>
                    </a:cubicBezTo>
                    <a:cubicBezTo>
                      <a:pt x="18758" y="351110"/>
                      <a:pt x="3693" y="463409"/>
                      <a:pt x="954" y="572970"/>
                    </a:cubicBezTo>
                    <a:cubicBezTo>
                      <a:pt x="-1785" y="753744"/>
                      <a:pt x="954" y="937258"/>
                      <a:pt x="14649" y="1116663"/>
                    </a:cubicBezTo>
                    <a:cubicBezTo>
                      <a:pt x="17389" y="1155009"/>
                      <a:pt x="51626" y="1196094"/>
                      <a:pt x="61213" y="1233071"/>
                    </a:cubicBezTo>
                    <a:cubicBezTo>
                      <a:pt x="74908" y="1283742"/>
                      <a:pt x="105037" y="1324828"/>
                      <a:pt x="131057" y="1372760"/>
                    </a:cubicBezTo>
                    <a:cubicBezTo>
                      <a:pt x="169403" y="1442605"/>
                      <a:pt x="202272" y="1515189"/>
                      <a:pt x="229662" y="1589142"/>
                    </a:cubicBezTo>
                    <a:cubicBezTo>
                      <a:pt x="252943" y="1650770"/>
                      <a:pt x="261160" y="1745265"/>
                      <a:pt x="306354" y="1794568"/>
                    </a:cubicBezTo>
                    <a:cubicBezTo>
                      <a:pt x="328266" y="1817849"/>
                      <a:pt x="355656" y="1835653"/>
                      <a:pt x="383046" y="1852087"/>
                    </a:cubicBezTo>
                    <a:cubicBezTo>
                      <a:pt x="510410" y="1927410"/>
                      <a:pt x="640513" y="1998624"/>
                      <a:pt x="770616" y="2069838"/>
                    </a:cubicBezTo>
                    <a:cubicBezTo>
                      <a:pt x="902088" y="2143791"/>
                      <a:pt x="1052734" y="2195833"/>
                      <a:pt x="1175989" y="2282111"/>
                    </a:cubicBezTo>
                    <a:cubicBezTo>
                      <a:pt x="1212966" y="2306762"/>
                      <a:pt x="1245834" y="2336891"/>
                      <a:pt x="1284180" y="2360173"/>
                    </a:cubicBezTo>
                    <a:cubicBezTo>
                      <a:pt x="1396480" y="2428648"/>
                      <a:pt x="1534800" y="2440974"/>
                      <a:pt x="1649838" y="2505340"/>
                    </a:cubicBezTo>
                    <a:cubicBezTo>
                      <a:pt x="1689554" y="2527253"/>
                      <a:pt x="1725161" y="2556012"/>
                      <a:pt x="1756659" y="2590250"/>
                    </a:cubicBezTo>
                    <a:cubicBezTo>
                      <a:pt x="1770354" y="2605314"/>
                      <a:pt x="1784049" y="2621748"/>
                      <a:pt x="1795005" y="2639552"/>
                    </a:cubicBezTo>
                    <a:cubicBezTo>
                      <a:pt x="1826504" y="2687485"/>
                      <a:pt x="1844307" y="2742265"/>
                      <a:pt x="1849786" y="2798414"/>
                    </a:cubicBezTo>
                    <a:cubicBezTo>
                      <a:pt x="1851155" y="2817587"/>
                      <a:pt x="1851155" y="2838130"/>
                      <a:pt x="1858002" y="2855934"/>
                    </a:cubicBezTo>
                    <a:cubicBezTo>
                      <a:pt x="1868959" y="2884693"/>
                      <a:pt x="1896349" y="2905236"/>
                      <a:pt x="1923739" y="2917561"/>
                    </a:cubicBezTo>
                    <a:cubicBezTo>
                      <a:pt x="2038777" y="2968233"/>
                      <a:pt x="2194901" y="2923039"/>
                      <a:pt x="2305831" y="2881954"/>
                    </a:cubicBezTo>
                    <a:cubicBezTo>
                      <a:pt x="2348285" y="2866890"/>
                      <a:pt x="2390740" y="2846347"/>
                      <a:pt x="2416760" y="2809370"/>
                    </a:cubicBezTo>
                    <a:cubicBezTo>
                      <a:pt x="2437303" y="2779241"/>
                      <a:pt x="2444150" y="2742265"/>
                      <a:pt x="2449629" y="2705288"/>
                    </a:cubicBezTo>
                    <a:cubicBezTo>
                      <a:pt x="2479758" y="2497123"/>
                      <a:pt x="2487975" y="2286220"/>
                      <a:pt x="2478388" y="2076685"/>
                    </a:cubicBezTo>
                    <a:cubicBezTo>
                      <a:pt x="2477019" y="2046556"/>
                      <a:pt x="2475649" y="2016427"/>
                      <a:pt x="2467432" y="1986298"/>
                    </a:cubicBezTo>
                    <a:cubicBezTo>
                      <a:pt x="2442781" y="1895911"/>
                      <a:pt x="2364719" y="1811002"/>
                      <a:pt x="2314048" y="1734309"/>
                    </a:cubicBezTo>
                    <a:cubicBezTo>
                      <a:pt x="2304461" y="1720614"/>
                      <a:pt x="2296244" y="1704180"/>
                      <a:pt x="2286657" y="1691855"/>
                    </a:cubicBezTo>
                    <a:cubicBezTo>
                      <a:pt x="2237355" y="1634336"/>
                      <a:pt x="2196270" y="1571338"/>
                      <a:pt x="2144229" y="1516558"/>
                    </a:cubicBezTo>
                    <a:cubicBezTo>
                      <a:pt x="2100405" y="1469995"/>
                      <a:pt x="2051103" y="1428910"/>
                      <a:pt x="2004540" y="1385086"/>
                    </a:cubicBezTo>
                    <a:cubicBezTo>
                      <a:pt x="1937434" y="1323458"/>
                      <a:pt x="1874437" y="1252244"/>
                      <a:pt x="1848416" y="1164596"/>
                    </a:cubicBezTo>
                    <a:cubicBezTo>
                      <a:pt x="1811439" y="1042710"/>
                      <a:pt x="1851155" y="916715"/>
                      <a:pt x="1842938" y="792090"/>
                    </a:cubicBezTo>
                    <a:cubicBezTo>
                      <a:pt x="1836091" y="674313"/>
                      <a:pt x="1825134" y="556536"/>
                      <a:pt x="1815548" y="437389"/>
                    </a:cubicBezTo>
                    <a:cubicBezTo>
                      <a:pt x="1807331" y="331937"/>
                      <a:pt x="1659424" y="211420"/>
                      <a:pt x="1578624" y="158010"/>
                    </a:cubicBezTo>
                    <a:cubicBezTo>
                      <a:pt x="1563559" y="148423"/>
                      <a:pt x="1547125" y="137467"/>
                      <a:pt x="1533430" y="125142"/>
                    </a:cubicBezTo>
                    <a:cubicBezTo>
                      <a:pt x="1523843" y="115555"/>
                      <a:pt x="1515626" y="103230"/>
                      <a:pt x="1504670" y="93643"/>
                    </a:cubicBezTo>
                    <a:cubicBezTo>
                      <a:pt x="1488236" y="81318"/>
                      <a:pt x="1467694" y="77209"/>
                      <a:pt x="1448521" y="74470"/>
                    </a:cubicBezTo>
                    <a:cubicBezTo>
                      <a:pt x="1378676" y="63514"/>
                      <a:pt x="1308831" y="66253"/>
                      <a:pt x="1240356" y="51188"/>
                    </a:cubicBezTo>
                    <a:cubicBezTo>
                      <a:pt x="1200640" y="42971"/>
                      <a:pt x="1160925" y="27907"/>
                      <a:pt x="1121209" y="18320"/>
                    </a:cubicBezTo>
                    <a:cubicBezTo>
                      <a:pt x="1043147" y="-853"/>
                      <a:pt x="960977" y="-853"/>
                      <a:pt x="880176" y="517"/>
                    </a:cubicBezTo>
                    <a:cubicBezTo>
                      <a:pt x="803484" y="3256"/>
                      <a:pt x="728161" y="7364"/>
                      <a:pt x="651469" y="14212"/>
                    </a:cubicBezTo>
                    <a:close/>
                  </a:path>
                </a:pathLst>
              </a:custGeom>
              <a:solidFill>
                <a:srgbClr val="A3CDCD"/>
              </a:solidFill>
              <a:ln w="13695" cap="flat">
                <a:solidFill>
                  <a:srgbClr val="6D207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F6D3AF69-55E6-44F6-B03E-4D40889738B7}"/>
                  </a:ext>
                </a:extLst>
              </p:cNvPr>
              <p:cNvSpPr/>
              <p:nvPr/>
            </p:nvSpPr>
            <p:spPr>
              <a:xfrm>
                <a:off x="1903079" y="2441482"/>
                <a:ext cx="498887" cy="708944"/>
              </a:xfrm>
              <a:custGeom>
                <a:avLst/>
                <a:gdLst>
                  <a:gd name="connsiteX0" fmla="*/ 94940 w 520411"/>
                  <a:gd name="connsiteY0" fmla="*/ 325806 h 739532"/>
                  <a:gd name="connsiteX1" fmla="*/ 138764 w 520411"/>
                  <a:gd name="connsiteY1" fmla="*/ 362783 h 739532"/>
                  <a:gd name="connsiteX2" fmla="*/ 201761 w 520411"/>
                  <a:gd name="connsiteY2" fmla="*/ 512059 h 739532"/>
                  <a:gd name="connsiteX3" fmla="*/ 212717 w 520411"/>
                  <a:gd name="connsiteY3" fmla="*/ 657226 h 739532"/>
                  <a:gd name="connsiteX4" fmla="*/ 237368 w 520411"/>
                  <a:gd name="connsiteY4" fmla="*/ 721593 h 739532"/>
                  <a:gd name="connsiteX5" fmla="*/ 279823 w 520411"/>
                  <a:gd name="connsiteY5" fmla="*/ 743505 h 739532"/>
                  <a:gd name="connsiteX6" fmla="*/ 386644 w 520411"/>
                  <a:gd name="connsiteY6" fmla="*/ 742136 h 739532"/>
                  <a:gd name="connsiteX7" fmla="*/ 475662 w 520411"/>
                  <a:gd name="connsiteY7" fmla="*/ 698311 h 739532"/>
                  <a:gd name="connsiteX8" fmla="*/ 531812 w 520411"/>
                  <a:gd name="connsiteY8" fmla="*/ 544927 h 739532"/>
                  <a:gd name="connsiteX9" fmla="*/ 512639 w 520411"/>
                  <a:gd name="connsiteY9" fmla="*/ 468235 h 739532"/>
                  <a:gd name="connsiteX10" fmla="*/ 457858 w 520411"/>
                  <a:gd name="connsiteY10" fmla="*/ 402499 h 739532"/>
                  <a:gd name="connsiteX11" fmla="*/ 423621 w 520411"/>
                  <a:gd name="connsiteY11" fmla="*/ 372369 h 739532"/>
                  <a:gd name="connsiteX12" fmla="*/ 385275 w 520411"/>
                  <a:gd name="connsiteY12" fmla="*/ 346349 h 739532"/>
                  <a:gd name="connsiteX13" fmla="*/ 325017 w 520411"/>
                  <a:gd name="connsiteY13" fmla="*/ 251853 h 739532"/>
                  <a:gd name="connsiteX14" fmla="*/ 298996 w 520411"/>
                  <a:gd name="connsiteY14" fmla="*/ 140923 h 739532"/>
                  <a:gd name="connsiteX15" fmla="*/ 274345 w 520411"/>
                  <a:gd name="connsiteY15" fmla="*/ 80665 h 739532"/>
                  <a:gd name="connsiteX16" fmla="*/ 233260 w 520411"/>
                  <a:gd name="connsiteY16" fmla="*/ 45058 h 739532"/>
                  <a:gd name="connsiteX17" fmla="*/ 134655 w 520411"/>
                  <a:gd name="connsiteY17" fmla="*/ 2603 h 739532"/>
                  <a:gd name="connsiteX18" fmla="*/ 38790 w 520411"/>
                  <a:gd name="connsiteY18" fmla="*/ 14929 h 739532"/>
                  <a:gd name="connsiteX19" fmla="*/ 1813 w 520411"/>
                  <a:gd name="connsiteY19" fmla="*/ 91621 h 739532"/>
                  <a:gd name="connsiteX20" fmla="*/ 11400 w 520411"/>
                  <a:gd name="connsiteY20" fmla="*/ 250484 h 739532"/>
                  <a:gd name="connsiteX21" fmla="*/ 94940 w 520411"/>
                  <a:gd name="connsiteY21" fmla="*/ 325806 h 73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20411" h="739532">
                    <a:moveTo>
                      <a:pt x="94940" y="325806"/>
                    </a:moveTo>
                    <a:cubicBezTo>
                      <a:pt x="112743" y="332654"/>
                      <a:pt x="127808" y="347718"/>
                      <a:pt x="138764" y="362783"/>
                    </a:cubicBezTo>
                    <a:cubicBezTo>
                      <a:pt x="171632" y="406607"/>
                      <a:pt x="193544" y="458648"/>
                      <a:pt x="201761" y="512059"/>
                    </a:cubicBezTo>
                    <a:cubicBezTo>
                      <a:pt x="209978" y="559992"/>
                      <a:pt x="205870" y="609294"/>
                      <a:pt x="212717" y="657226"/>
                    </a:cubicBezTo>
                    <a:cubicBezTo>
                      <a:pt x="215456" y="680508"/>
                      <a:pt x="220934" y="705159"/>
                      <a:pt x="237368" y="721593"/>
                    </a:cubicBezTo>
                    <a:cubicBezTo>
                      <a:pt x="248324" y="732549"/>
                      <a:pt x="264758" y="739397"/>
                      <a:pt x="279823" y="743505"/>
                    </a:cubicBezTo>
                    <a:cubicBezTo>
                      <a:pt x="314061" y="753092"/>
                      <a:pt x="351037" y="750353"/>
                      <a:pt x="386644" y="742136"/>
                    </a:cubicBezTo>
                    <a:cubicBezTo>
                      <a:pt x="419512" y="733919"/>
                      <a:pt x="451011" y="721593"/>
                      <a:pt x="475662" y="698311"/>
                    </a:cubicBezTo>
                    <a:cubicBezTo>
                      <a:pt x="518117" y="661335"/>
                      <a:pt x="534551" y="601077"/>
                      <a:pt x="531812" y="544927"/>
                    </a:cubicBezTo>
                    <a:cubicBezTo>
                      <a:pt x="530442" y="518906"/>
                      <a:pt x="524964" y="491516"/>
                      <a:pt x="512639" y="468235"/>
                    </a:cubicBezTo>
                    <a:cubicBezTo>
                      <a:pt x="498944" y="443584"/>
                      <a:pt x="478401" y="423041"/>
                      <a:pt x="457858" y="402499"/>
                    </a:cubicBezTo>
                    <a:cubicBezTo>
                      <a:pt x="446902" y="391542"/>
                      <a:pt x="435946" y="380586"/>
                      <a:pt x="423621" y="372369"/>
                    </a:cubicBezTo>
                    <a:cubicBezTo>
                      <a:pt x="411295" y="362783"/>
                      <a:pt x="397600" y="355935"/>
                      <a:pt x="385275" y="346349"/>
                    </a:cubicBezTo>
                    <a:cubicBezTo>
                      <a:pt x="355146" y="323067"/>
                      <a:pt x="337342" y="287460"/>
                      <a:pt x="325017" y="251853"/>
                    </a:cubicBezTo>
                    <a:cubicBezTo>
                      <a:pt x="312691" y="216246"/>
                      <a:pt x="307213" y="177900"/>
                      <a:pt x="298996" y="140923"/>
                    </a:cubicBezTo>
                    <a:cubicBezTo>
                      <a:pt x="293518" y="119011"/>
                      <a:pt x="288040" y="98469"/>
                      <a:pt x="274345" y="80665"/>
                    </a:cubicBezTo>
                    <a:cubicBezTo>
                      <a:pt x="263389" y="65600"/>
                      <a:pt x="248324" y="54644"/>
                      <a:pt x="233260" y="45058"/>
                    </a:cubicBezTo>
                    <a:cubicBezTo>
                      <a:pt x="203131" y="25885"/>
                      <a:pt x="170263" y="9451"/>
                      <a:pt x="134655" y="2603"/>
                    </a:cubicBezTo>
                    <a:cubicBezTo>
                      <a:pt x="103157" y="-2875"/>
                      <a:pt x="67550" y="-136"/>
                      <a:pt x="38790" y="14929"/>
                    </a:cubicBezTo>
                    <a:cubicBezTo>
                      <a:pt x="11400" y="29993"/>
                      <a:pt x="4552" y="61492"/>
                      <a:pt x="1813" y="91621"/>
                    </a:cubicBezTo>
                    <a:cubicBezTo>
                      <a:pt x="-2295" y="145032"/>
                      <a:pt x="444" y="198442"/>
                      <a:pt x="11400" y="250484"/>
                    </a:cubicBezTo>
                    <a:cubicBezTo>
                      <a:pt x="18247" y="279243"/>
                      <a:pt x="70289" y="316220"/>
                      <a:pt x="94940" y="325806"/>
                    </a:cubicBezTo>
                    <a:close/>
                  </a:path>
                </a:pathLst>
              </a:custGeom>
              <a:solidFill>
                <a:srgbClr val="146481"/>
              </a:solidFill>
              <a:ln w="136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1337AD4F-52E9-4301-979D-FC2FE0A9D8FD}"/>
                  </a:ext>
                </a:extLst>
              </p:cNvPr>
              <p:cNvSpPr/>
              <p:nvPr/>
            </p:nvSpPr>
            <p:spPr>
              <a:xfrm>
                <a:off x="812518" y="2170903"/>
                <a:ext cx="1260345" cy="446373"/>
              </a:xfrm>
              <a:custGeom>
                <a:avLst/>
                <a:gdLst>
                  <a:gd name="connsiteX0" fmla="*/ 1316094 w 1314724"/>
                  <a:gd name="connsiteY0" fmla="*/ 473849 h 465631"/>
                  <a:gd name="connsiteX1" fmla="*/ 1087387 w 1314724"/>
                  <a:gd name="connsiteY1" fmla="*/ 354702 h 465631"/>
                  <a:gd name="connsiteX2" fmla="*/ 657362 w 1314724"/>
                  <a:gd name="connsiteY2" fmla="*/ 234185 h 465631"/>
                  <a:gd name="connsiteX3" fmla="*/ 228707 w 1314724"/>
                  <a:gd name="connsiteY3" fmla="*/ 116408 h 465631"/>
                  <a:gd name="connsiteX4" fmla="*/ 0 w 1314724"/>
                  <a:gd name="connsiteY4" fmla="*/ 0 h 46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4724" h="465631">
                    <a:moveTo>
                      <a:pt x="1316094" y="473849"/>
                    </a:moveTo>
                    <a:cubicBezTo>
                      <a:pt x="1201055" y="473849"/>
                      <a:pt x="1087387" y="413590"/>
                      <a:pt x="1087387" y="354702"/>
                    </a:cubicBezTo>
                    <a:cubicBezTo>
                      <a:pt x="1087387" y="295813"/>
                      <a:pt x="872374" y="234185"/>
                      <a:pt x="657362" y="234185"/>
                    </a:cubicBezTo>
                    <a:cubicBezTo>
                      <a:pt x="442350" y="234185"/>
                      <a:pt x="228707" y="175297"/>
                      <a:pt x="228707" y="116408"/>
                    </a:cubicBezTo>
                    <a:cubicBezTo>
                      <a:pt x="228707" y="57519"/>
                      <a:pt x="113669" y="0"/>
                      <a:pt x="0" y="0"/>
                    </a:cubicBezTo>
                  </a:path>
                </a:pathLst>
              </a:custGeom>
              <a:noFill/>
              <a:ln w="13695" cap="flat">
                <a:solidFill>
                  <a:srgbClr val="1464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47544679-A9B3-4CEE-8678-9728C8AD653C}"/>
                  </a:ext>
                </a:extLst>
              </p:cNvPr>
              <p:cNvSpPr/>
              <p:nvPr/>
            </p:nvSpPr>
            <p:spPr>
              <a:xfrm>
                <a:off x="1847043" y="3154235"/>
                <a:ext cx="1234087" cy="1220959"/>
              </a:xfrm>
              <a:custGeom>
                <a:avLst/>
                <a:gdLst>
                  <a:gd name="connsiteX0" fmla="*/ 345124 w 1287334"/>
                  <a:gd name="connsiteY0" fmla="*/ 0 h 1273639"/>
                  <a:gd name="connsiteX1" fmla="*/ 9 w 1287334"/>
                  <a:gd name="connsiteY1" fmla="*/ 288965 h 1273639"/>
                  <a:gd name="connsiteX2" fmla="*/ 235563 w 1287334"/>
                  <a:gd name="connsiteY2" fmla="*/ 423177 h 1273639"/>
                  <a:gd name="connsiteX3" fmla="*/ 432772 w 1287334"/>
                  <a:gd name="connsiteY3" fmla="*/ 399895 h 1273639"/>
                  <a:gd name="connsiteX4" fmla="*/ 257475 w 1287334"/>
                  <a:gd name="connsiteY4" fmla="*/ 605321 h 1273639"/>
                  <a:gd name="connsiteX5" fmla="*/ 135589 w 1287334"/>
                  <a:gd name="connsiteY5" fmla="*/ 510825 h 1273639"/>
                  <a:gd name="connsiteX6" fmla="*/ 13704 w 1287334"/>
                  <a:gd name="connsiteY6" fmla="*/ 747749 h 1273639"/>
                  <a:gd name="connsiteX7" fmla="*/ 309517 w 1287334"/>
                  <a:gd name="connsiteY7" fmla="*/ 827181 h 1273639"/>
                  <a:gd name="connsiteX8" fmla="*/ 324581 w 1287334"/>
                  <a:gd name="connsiteY8" fmla="*/ 787465 h 1273639"/>
                  <a:gd name="connsiteX9" fmla="*/ 249258 w 1287334"/>
                  <a:gd name="connsiteY9" fmla="*/ 716251 h 1273639"/>
                  <a:gd name="connsiteX10" fmla="*/ 476596 w 1287334"/>
                  <a:gd name="connsiteY10" fmla="*/ 661471 h 1273639"/>
                  <a:gd name="connsiteX11" fmla="*/ 605330 w 1287334"/>
                  <a:gd name="connsiteY11" fmla="*/ 961392 h 1273639"/>
                  <a:gd name="connsiteX12" fmla="*/ 680652 w 1287334"/>
                  <a:gd name="connsiteY12" fmla="*/ 551910 h 1273639"/>
                  <a:gd name="connsiteX13" fmla="*/ 740910 w 1287334"/>
                  <a:gd name="connsiteY13" fmla="*/ 308138 h 1273639"/>
                  <a:gd name="connsiteX14" fmla="*/ 1044940 w 1287334"/>
                  <a:gd name="connsiteY14" fmla="*/ 442350 h 1273639"/>
                  <a:gd name="connsiteX15" fmla="*/ 1036723 w 1287334"/>
                  <a:gd name="connsiteY15" fmla="*/ 702556 h 1273639"/>
                  <a:gd name="connsiteX16" fmla="*/ 976465 w 1287334"/>
                  <a:gd name="connsiteY16" fmla="*/ 1040823 h 1273639"/>
                  <a:gd name="connsiteX17" fmla="*/ 1280495 w 1287334"/>
                  <a:gd name="connsiteY17" fmla="*/ 1127102 h 1273639"/>
                  <a:gd name="connsiteX18" fmla="*/ 1166826 w 1287334"/>
                  <a:gd name="connsiteY18" fmla="*/ 1276378 h 127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87334" h="1273639">
                    <a:moveTo>
                      <a:pt x="345124" y="0"/>
                    </a:moveTo>
                    <a:cubicBezTo>
                      <a:pt x="224607" y="80801"/>
                      <a:pt x="1378" y="230077"/>
                      <a:pt x="9" y="288965"/>
                    </a:cubicBezTo>
                    <a:cubicBezTo>
                      <a:pt x="-1361" y="347854"/>
                      <a:pt x="162980" y="404004"/>
                      <a:pt x="235563" y="423177"/>
                    </a:cubicBezTo>
                    <a:cubicBezTo>
                      <a:pt x="308147" y="440981"/>
                      <a:pt x="430033" y="369766"/>
                      <a:pt x="432772" y="399895"/>
                    </a:cubicBezTo>
                    <a:cubicBezTo>
                      <a:pt x="436880" y="430024"/>
                      <a:pt x="306778" y="586148"/>
                      <a:pt x="257475" y="605321"/>
                    </a:cubicBezTo>
                    <a:cubicBezTo>
                      <a:pt x="208173" y="623124"/>
                      <a:pt x="176675" y="487544"/>
                      <a:pt x="135589" y="510825"/>
                    </a:cubicBezTo>
                    <a:cubicBezTo>
                      <a:pt x="94504" y="534107"/>
                      <a:pt x="-15056" y="694339"/>
                      <a:pt x="13704" y="747749"/>
                    </a:cubicBezTo>
                    <a:cubicBezTo>
                      <a:pt x="42463" y="799791"/>
                      <a:pt x="258845" y="820333"/>
                      <a:pt x="309517" y="827181"/>
                    </a:cubicBezTo>
                    <a:cubicBezTo>
                      <a:pt x="361558" y="834028"/>
                      <a:pt x="334168" y="806638"/>
                      <a:pt x="324581" y="787465"/>
                    </a:cubicBezTo>
                    <a:cubicBezTo>
                      <a:pt x="314995" y="769662"/>
                      <a:pt x="223238" y="738163"/>
                      <a:pt x="249258" y="716251"/>
                    </a:cubicBezTo>
                    <a:cubicBezTo>
                      <a:pt x="273909" y="695708"/>
                      <a:pt x="417707" y="620385"/>
                      <a:pt x="476596" y="661471"/>
                    </a:cubicBezTo>
                    <a:cubicBezTo>
                      <a:pt x="535485" y="702556"/>
                      <a:pt x="571092" y="979196"/>
                      <a:pt x="605330" y="961392"/>
                    </a:cubicBezTo>
                    <a:cubicBezTo>
                      <a:pt x="639567" y="943589"/>
                      <a:pt x="658740" y="660101"/>
                      <a:pt x="680652" y="551910"/>
                    </a:cubicBezTo>
                    <a:cubicBezTo>
                      <a:pt x="703934" y="442350"/>
                      <a:pt x="680652" y="325942"/>
                      <a:pt x="740910" y="308138"/>
                    </a:cubicBezTo>
                    <a:cubicBezTo>
                      <a:pt x="801169" y="290335"/>
                      <a:pt x="995638" y="376614"/>
                      <a:pt x="1044940" y="442350"/>
                    </a:cubicBezTo>
                    <a:cubicBezTo>
                      <a:pt x="1094243" y="508086"/>
                      <a:pt x="1049049" y="602582"/>
                      <a:pt x="1036723" y="702556"/>
                    </a:cubicBezTo>
                    <a:cubicBezTo>
                      <a:pt x="1025767" y="802530"/>
                      <a:pt x="935380" y="970979"/>
                      <a:pt x="976465" y="1040823"/>
                    </a:cubicBezTo>
                    <a:cubicBezTo>
                      <a:pt x="1017550" y="1112038"/>
                      <a:pt x="1248997" y="1088756"/>
                      <a:pt x="1280495" y="1127102"/>
                    </a:cubicBezTo>
                    <a:cubicBezTo>
                      <a:pt x="1311994" y="1166818"/>
                      <a:pt x="1236671" y="1209272"/>
                      <a:pt x="1166826" y="1276378"/>
                    </a:cubicBezTo>
                  </a:path>
                </a:pathLst>
              </a:custGeom>
              <a:noFill/>
              <a:ln w="13695" cap="flat">
                <a:solidFill>
                  <a:srgbClr val="1464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0" name="Group 179">
                <a:extLst>
                  <a:ext uri="{FF2B5EF4-FFF2-40B4-BE49-F238E27FC236}">
                    <a16:creationId xmlns="" xmlns:a16="http://schemas.microsoft.com/office/drawing/2014/main" id="{F2712DEB-4789-4101-94AD-60D9F0B7ACF4}"/>
                  </a:ext>
                </a:extLst>
              </p:cNvPr>
              <p:cNvGrpSpPr/>
              <p:nvPr/>
            </p:nvGrpSpPr>
            <p:grpSpPr>
              <a:xfrm>
                <a:off x="1107698" y="2899540"/>
                <a:ext cx="1066041" cy="525144"/>
                <a:chOff x="929442" y="2668631"/>
                <a:chExt cx="1066041" cy="525144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="" xmlns:a16="http://schemas.microsoft.com/office/drawing/2014/main" id="{B608C3E3-C904-4C5F-AEB1-217FF7CFF599}"/>
                    </a:ext>
                  </a:extLst>
                </p:cNvPr>
                <p:cNvSpPr/>
                <p:nvPr/>
              </p:nvSpPr>
              <p:spPr>
                <a:xfrm>
                  <a:off x="932067" y="2668631"/>
                  <a:ext cx="1063416" cy="525144"/>
                </a:xfrm>
                <a:custGeom>
                  <a:avLst/>
                  <a:gdLst>
                    <a:gd name="connsiteX0" fmla="*/ 343746 w 1109298"/>
                    <a:gd name="connsiteY0" fmla="*/ 536846 h 547801"/>
                    <a:gd name="connsiteX1" fmla="*/ 384831 w 1109298"/>
                    <a:gd name="connsiteY1" fmla="*/ 523151 h 547801"/>
                    <a:gd name="connsiteX2" fmla="*/ 1109299 w 1109298"/>
                    <a:gd name="connsiteY2" fmla="*/ 269792 h 547801"/>
                    <a:gd name="connsiteX3" fmla="*/ 376614 w 1109298"/>
                    <a:gd name="connsiteY3" fmla="*/ 19173 h 547801"/>
                    <a:gd name="connsiteX4" fmla="*/ 349224 w 1109298"/>
                    <a:gd name="connsiteY4" fmla="*/ 9586 h 547801"/>
                    <a:gd name="connsiteX5" fmla="*/ 341007 w 1109298"/>
                    <a:gd name="connsiteY5" fmla="*/ 6848 h 547801"/>
                    <a:gd name="connsiteX6" fmla="*/ 341007 w 1109298"/>
                    <a:gd name="connsiteY6" fmla="*/ 8217 h 547801"/>
                    <a:gd name="connsiteX7" fmla="*/ 273901 w 1109298"/>
                    <a:gd name="connsiteY7" fmla="*/ 0 h 547801"/>
                    <a:gd name="connsiteX8" fmla="*/ 0 w 1109298"/>
                    <a:gd name="connsiteY8" fmla="*/ 273901 h 547801"/>
                    <a:gd name="connsiteX9" fmla="*/ 273901 w 1109298"/>
                    <a:gd name="connsiteY9" fmla="*/ 547802 h 547801"/>
                    <a:gd name="connsiteX10" fmla="*/ 343746 w 1109298"/>
                    <a:gd name="connsiteY10" fmla="*/ 536846 h 547801"/>
                    <a:gd name="connsiteX11" fmla="*/ 343746 w 1109298"/>
                    <a:gd name="connsiteY11" fmla="*/ 536846 h 547801"/>
                    <a:gd name="connsiteX12" fmla="*/ 343746 w 1109298"/>
                    <a:gd name="connsiteY12" fmla="*/ 536846 h 54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09298" h="547801">
                      <a:moveTo>
                        <a:pt x="343746" y="536846"/>
                      </a:moveTo>
                      <a:cubicBezTo>
                        <a:pt x="357441" y="532737"/>
                        <a:pt x="371136" y="528629"/>
                        <a:pt x="384831" y="523151"/>
                      </a:cubicBezTo>
                      <a:lnTo>
                        <a:pt x="1109299" y="269792"/>
                      </a:lnTo>
                      <a:lnTo>
                        <a:pt x="376614" y="19173"/>
                      </a:lnTo>
                      <a:cubicBezTo>
                        <a:pt x="368397" y="15065"/>
                        <a:pt x="358810" y="12326"/>
                        <a:pt x="349224" y="9586"/>
                      </a:cubicBezTo>
                      <a:lnTo>
                        <a:pt x="341007" y="6848"/>
                      </a:lnTo>
                      <a:lnTo>
                        <a:pt x="341007" y="8217"/>
                      </a:lnTo>
                      <a:cubicBezTo>
                        <a:pt x="319095" y="2739"/>
                        <a:pt x="297182" y="0"/>
                        <a:pt x="273901" y="0"/>
                      </a:cubicBezTo>
                      <a:cubicBezTo>
                        <a:pt x="123255" y="0"/>
                        <a:pt x="0" y="123255"/>
                        <a:pt x="0" y="273901"/>
                      </a:cubicBezTo>
                      <a:cubicBezTo>
                        <a:pt x="0" y="424546"/>
                        <a:pt x="123255" y="547802"/>
                        <a:pt x="273901" y="547802"/>
                      </a:cubicBezTo>
                      <a:cubicBezTo>
                        <a:pt x="298552" y="546432"/>
                        <a:pt x="321834" y="542324"/>
                        <a:pt x="343746" y="536846"/>
                      </a:cubicBezTo>
                      <a:lnTo>
                        <a:pt x="343746" y="536846"/>
                      </a:lnTo>
                      <a:lnTo>
                        <a:pt x="343746" y="536846"/>
                      </a:lnTo>
                      <a:close/>
                    </a:path>
                  </a:pathLst>
                </a:custGeom>
                <a:gradFill flip="none" rotWithShape="1">
                  <a:gsLst>
                    <a:gs pos="24000">
                      <a:schemeClr val="bg1"/>
                    </a:gs>
                    <a:gs pos="100000">
                      <a:srgbClr val="6D2077"/>
                    </a:gs>
                  </a:gsLst>
                  <a:lin ang="600000" scaled="0"/>
                  <a:tileRect/>
                </a:gradFill>
                <a:ln w="136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2" name="Graphic 15">
                  <a:extLst>
                    <a:ext uri="{FF2B5EF4-FFF2-40B4-BE49-F238E27FC236}">
                      <a16:creationId xmlns="" xmlns:a16="http://schemas.microsoft.com/office/drawing/2014/main" id="{56BA23F5-487A-4E71-A445-D24685975E39}"/>
                    </a:ext>
                  </a:extLst>
                </p:cNvPr>
                <p:cNvGrpSpPr/>
                <p:nvPr/>
              </p:nvGrpSpPr>
              <p:grpSpPr>
                <a:xfrm>
                  <a:off x="1052850" y="2784163"/>
                  <a:ext cx="262572" cy="262572"/>
                  <a:chOff x="1155209" y="2624134"/>
                  <a:chExt cx="273901" cy="273901"/>
                </a:xfrm>
                <a:solidFill>
                  <a:schemeClr val="accent1"/>
                </a:solidFill>
              </p:grpSpPr>
              <p:sp>
                <p:nvSpPr>
                  <p:cNvPr id="199" name="Freeform: Shape 198">
                    <a:extLst>
                      <a:ext uri="{FF2B5EF4-FFF2-40B4-BE49-F238E27FC236}">
                        <a16:creationId xmlns="" xmlns:a16="http://schemas.microsoft.com/office/drawing/2014/main" id="{F5D33DB7-3F52-4E5B-A527-825A927085E5}"/>
                      </a:ext>
                    </a:extLst>
                  </p:cNvPr>
                  <p:cNvSpPr/>
                  <p:nvPr/>
                </p:nvSpPr>
                <p:spPr>
                  <a:xfrm>
                    <a:off x="1263400" y="2624134"/>
                    <a:ext cx="54780" cy="260206"/>
                  </a:xfrm>
                  <a:custGeom>
                    <a:avLst/>
                    <a:gdLst>
                      <a:gd name="connsiteX0" fmla="*/ 67106 w 54780"/>
                      <a:gd name="connsiteY0" fmla="*/ 0 h 260205"/>
                      <a:gd name="connsiteX1" fmla="*/ 67106 w 54780"/>
                      <a:gd name="connsiteY1" fmla="*/ 27390 h 260205"/>
                      <a:gd name="connsiteX2" fmla="*/ 67106 w 54780"/>
                      <a:gd name="connsiteY2" fmla="*/ 265684 h 260205"/>
                      <a:gd name="connsiteX3" fmla="*/ 0 w 54780"/>
                      <a:gd name="connsiteY3" fmla="*/ 265684 h 260205"/>
                      <a:gd name="connsiteX4" fmla="*/ 16434 w 54780"/>
                      <a:gd name="connsiteY4" fmla="*/ 67106 h 260205"/>
                      <a:gd name="connsiteX5" fmla="*/ 16434 w 54780"/>
                      <a:gd name="connsiteY5" fmla="*/ 0 h 260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80" h="260205">
                        <a:moveTo>
                          <a:pt x="67106" y="0"/>
                        </a:moveTo>
                        <a:lnTo>
                          <a:pt x="67106" y="27390"/>
                        </a:lnTo>
                        <a:lnTo>
                          <a:pt x="67106" y="265684"/>
                        </a:lnTo>
                        <a:lnTo>
                          <a:pt x="0" y="265684"/>
                        </a:lnTo>
                        <a:lnTo>
                          <a:pt x="16434" y="67106"/>
                        </a:lnTo>
                        <a:lnTo>
                          <a:pt x="16434" y="0"/>
                        </a:lnTo>
                        <a:close/>
                      </a:path>
                    </a:pathLst>
                  </a:custGeom>
                  <a:solidFill>
                    <a:srgbClr val="521E59">
                      <a:alpha val="20000"/>
                    </a:srgbClr>
                  </a:solidFill>
                  <a:ln w="10271" cap="flat">
                    <a:solidFill>
                      <a:srgbClr val="521E59">
                        <a:alpha val="20000"/>
                      </a:srgb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="" xmlns:a16="http://schemas.microsoft.com/office/drawing/2014/main" id="{99010765-C4F5-40B2-B285-2299FFC83332}"/>
                      </a:ext>
                    </a:extLst>
                  </p:cNvPr>
                  <p:cNvSpPr/>
                  <p:nvPr/>
                </p:nvSpPr>
                <p:spPr>
                  <a:xfrm>
                    <a:off x="1263400" y="2624134"/>
                    <a:ext cx="54780" cy="260206"/>
                  </a:xfrm>
                  <a:custGeom>
                    <a:avLst/>
                    <a:gdLst>
                      <a:gd name="connsiteX0" fmla="*/ 67106 w 54780"/>
                      <a:gd name="connsiteY0" fmla="*/ 0 h 260205"/>
                      <a:gd name="connsiteX1" fmla="*/ 67106 w 54780"/>
                      <a:gd name="connsiteY1" fmla="*/ 27390 h 260205"/>
                      <a:gd name="connsiteX2" fmla="*/ 67106 w 54780"/>
                      <a:gd name="connsiteY2" fmla="*/ 265684 h 260205"/>
                      <a:gd name="connsiteX3" fmla="*/ 0 w 54780"/>
                      <a:gd name="connsiteY3" fmla="*/ 265684 h 260205"/>
                      <a:gd name="connsiteX4" fmla="*/ 16434 w 54780"/>
                      <a:gd name="connsiteY4" fmla="*/ 67106 h 260205"/>
                      <a:gd name="connsiteX5" fmla="*/ 16434 w 54780"/>
                      <a:gd name="connsiteY5" fmla="*/ 0 h 260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80" h="260205">
                        <a:moveTo>
                          <a:pt x="67106" y="0"/>
                        </a:moveTo>
                        <a:lnTo>
                          <a:pt x="67106" y="27390"/>
                        </a:lnTo>
                        <a:lnTo>
                          <a:pt x="67106" y="265684"/>
                        </a:lnTo>
                        <a:lnTo>
                          <a:pt x="0" y="265684"/>
                        </a:lnTo>
                        <a:lnTo>
                          <a:pt x="16434" y="67106"/>
                        </a:lnTo>
                        <a:lnTo>
                          <a:pt x="16434" y="0"/>
                        </a:lnTo>
                        <a:close/>
                      </a:path>
                    </a:pathLst>
                  </a:custGeom>
                  <a:noFill/>
                  <a:ln w="10271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1" name="Freeform: Shape 200">
                    <a:extLst>
                      <a:ext uri="{FF2B5EF4-FFF2-40B4-BE49-F238E27FC236}">
                        <a16:creationId xmlns="" xmlns:a16="http://schemas.microsoft.com/office/drawing/2014/main" id="{2D136CDA-9A5B-4CF0-A4A4-74119F6DB451}"/>
                      </a:ext>
                    </a:extLst>
                  </p:cNvPr>
                  <p:cNvSpPr/>
                  <p:nvPr/>
                </p:nvSpPr>
                <p:spPr>
                  <a:xfrm>
                    <a:off x="1288051" y="2651524"/>
                    <a:ext cx="41085" cy="13695"/>
                  </a:xfrm>
                  <a:custGeom>
                    <a:avLst/>
                    <a:gdLst>
                      <a:gd name="connsiteX0" fmla="*/ 0 w 41085"/>
                      <a:gd name="connsiteY0" fmla="*/ 0 h 0"/>
                      <a:gd name="connsiteX1" fmla="*/ 42455 w 4108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085">
                        <a:moveTo>
                          <a:pt x="0" y="0"/>
                        </a:moveTo>
                        <a:lnTo>
                          <a:pt x="42455" y="0"/>
                        </a:lnTo>
                      </a:path>
                    </a:pathLst>
                  </a:custGeom>
                  <a:ln w="10271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2" name="Freeform: Shape 201">
                    <a:extLst>
                      <a:ext uri="{FF2B5EF4-FFF2-40B4-BE49-F238E27FC236}">
                        <a16:creationId xmlns="" xmlns:a16="http://schemas.microsoft.com/office/drawing/2014/main" id="{C8097185-3630-4F28-8C3D-2AE3B339D48E}"/>
                      </a:ext>
                    </a:extLst>
                  </p:cNvPr>
                  <p:cNvSpPr/>
                  <p:nvPr/>
                </p:nvSpPr>
                <p:spPr>
                  <a:xfrm>
                    <a:off x="1288051" y="2680283"/>
                    <a:ext cx="41085" cy="13695"/>
                  </a:xfrm>
                  <a:custGeom>
                    <a:avLst/>
                    <a:gdLst>
                      <a:gd name="connsiteX0" fmla="*/ 0 w 41085"/>
                      <a:gd name="connsiteY0" fmla="*/ 0 h 0"/>
                      <a:gd name="connsiteX1" fmla="*/ 42455 w 4108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085">
                        <a:moveTo>
                          <a:pt x="0" y="0"/>
                        </a:moveTo>
                        <a:lnTo>
                          <a:pt x="42455" y="0"/>
                        </a:lnTo>
                      </a:path>
                    </a:pathLst>
                  </a:custGeom>
                  <a:ln w="10271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="" xmlns:a16="http://schemas.microsoft.com/office/drawing/2014/main" id="{137C5661-66B2-4111-9CF7-AA15687EC697}"/>
                      </a:ext>
                    </a:extLst>
                  </p:cNvPr>
                  <p:cNvSpPr/>
                  <p:nvPr/>
                </p:nvSpPr>
                <p:spPr>
                  <a:xfrm>
                    <a:off x="1155209" y="2774779"/>
                    <a:ext cx="95865" cy="123255"/>
                  </a:xfrm>
                  <a:custGeom>
                    <a:avLst/>
                    <a:gdLst>
                      <a:gd name="connsiteX0" fmla="*/ 0 w 95865"/>
                      <a:gd name="connsiteY0" fmla="*/ 123255 h 123255"/>
                      <a:gd name="connsiteX1" fmla="*/ 98604 w 95865"/>
                      <a:gd name="connsiteY1" fmla="*/ 0 h 123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865" h="123255">
                        <a:moveTo>
                          <a:pt x="0" y="123255"/>
                        </a:moveTo>
                        <a:cubicBezTo>
                          <a:pt x="16434" y="71214"/>
                          <a:pt x="52041" y="26021"/>
                          <a:pt x="98604" y="0"/>
                        </a:cubicBezTo>
                      </a:path>
                    </a:pathLst>
                  </a:custGeom>
                  <a:noFill/>
                  <a:ln w="10271" cap="rnd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="" xmlns:a16="http://schemas.microsoft.com/office/drawing/2014/main" id="{29831E20-6DF0-4901-83D3-998D987669E7}"/>
                      </a:ext>
                    </a:extLst>
                  </p:cNvPr>
                  <p:cNvSpPr/>
                  <p:nvPr/>
                </p:nvSpPr>
                <p:spPr>
                  <a:xfrm>
                    <a:off x="1181230" y="2804908"/>
                    <a:ext cx="68475" cy="82170"/>
                  </a:xfrm>
                  <a:custGeom>
                    <a:avLst/>
                    <a:gdLst>
                      <a:gd name="connsiteX0" fmla="*/ 0 w 68475"/>
                      <a:gd name="connsiteY0" fmla="*/ 93126 h 82170"/>
                      <a:gd name="connsiteX1" fmla="*/ 71214 w 68475"/>
                      <a:gd name="connsiteY1" fmla="*/ 0 h 82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8475" h="82170">
                        <a:moveTo>
                          <a:pt x="0" y="93126"/>
                        </a:moveTo>
                        <a:cubicBezTo>
                          <a:pt x="15065" y="56150"/>
                          <a:pt x="39716" y="23282"/>
                          <a:pt x="71214" y="0"/>
                        </a:cubicBezTo>
                      </a:path>
                    </a:pathLst>
                  </a:custGeom>
                  <a:noFill/>
                  <a:ln w="10271" cap="rnd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="" xmlns:a16="http://schemas.microsoft.com/office/drawing/2014/main" id="{BA5F1D10-2B20-45B8-8A53-BE319934D1B2}"/>
                      </a:ext>
                    </a:extLst>
                  </p:cNvPr>
                  <p:cNvSpPr/>
                  <p:nvPr/>
                </p:nvSpPr>
                <p:spPr>
                  <a:xfrm>
                    <a:off x="1212728" y="2839146"/>
                    <a:ext cx="41085" cy="54780"/>
                  </a:xfrm>
                  <a:custGeom>
                    <a:avLst/>
                    <a:gdLst>
                      <a:gd name="connsiteX0" fmla="*/ 0 w 41085"/>
                      <a:gd name="connsiteY0" fmla="*/ 58889 h 54780"/>
                      <a:gd name="connsiteX1" fmla="*/ 41085 w 41085"/>
                      <a:gd name="connsiteY1" fmla="*/ 0 h 54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085" h="54780">
                        <a:moveTo>
                          <a:pt x="0" y="58889"/>
                        </a:moveTo>
                        <a:cubicBezTo>
                          <a:pt x="10956" y="36977"/>
                          <a:pt x="24651" y="17804"/>
                          <a:pt x="41085" y="0"/>
                        </a:cubicBezTo>
                      </a:path>
                    </a:pathLst>
                  </a:custGeom>
                  <a:noFill/>
                  <a:ln w="10271" cap="rnd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6" name="Freeform: Shape 205">
                    <a:extLst>
                      <a:ext uri="{FF2B5EF4-FFF2-40B4-BE49-F238E27FC236}">
                        <a16:creationId xmlns="" xmlns:a16="http://schemas.microsoft.com/office/drawing/2014/main" id="{7851C862-78DF-4B39-AB4C-3A5C61F1F344}"/>
                      </a:ext>
                    </a:extLst>
                  </p:cNvPr>
                  <p:cNvSpPr/>
                  <p:nvPr/>
                </p:nvSpPr>
                <p:spPr>
                  <a:xfrm>
                    <a:off x="1342831" y="2721368"/>
                    <a:ext cx="95865" cy="13695"/>
                  </a:xfrm>
                  <a:custGeom>
                    <a:avLst/>
                    <a:gdLst>
                      <a:gd name="connsiteX0" fmla="*/ 98604 w 95865"/>
                      <a:gd name="connsiteY0" fmla="*/ 0 h 13695"/>
                      <a:gd name="connsiteX1" fmla="*/ 49302 w 95865"/>
                      <a:gd name="connsiteY1" fmla="*/ 13695 h 13695"/>
                      <a:gd name="connsiteX2" fmla="*/ 0 w 95865"/>
                      <a:gd name="connsiteY2" fmla="*/ 0 h 1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865" h="13695">
                        <a:moveTo>
                          <a:pt x="98604" y="0"/>
                        </a:moveTo>
                        <a:cubicBezTo>
                          <a:pt x="87648" y="0"/>
                          <a:pt x="64367" y="13695"/>
                          <a:pt x="49302" y="13695"/>
                        </a:cubicBezTo>
                        <a:cubicBezTo>
                          <a:pt x="34238" y="13695"/>
                          <a:pt x="19173" y="0"/>
                          <a:pt x="0" y="0"/>
                        </a:cubicBezTo>
                      </a:path>
                    </a:pathLst>
                  </a:custGeom>
                  <a:noFill/>
                  <a:ln w="10271" cap="flat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="" xmlns:a16="http://schemas.microsoft.com/office/drawing/2014/main" id="{AF8F2092-213B-4377-9027-ECC70C415CF0}"/>
                      </a:ext>
                    </a:extLst>
                  </p:cNvPr>
                  <p:cNvSpPr/>
                  <p:nvPr/>
                </p:nvSpPr>
                <p:spPr>
                  <a:xfrm>
                    <a:off x="1342831" y="2746019"/>
                    <a:ext cx="95865" cy="13695"/>
                  </a:xfrm>
                  <a:custGeom>
                    <a:avLst/>
                    <a:gdLst>
                      <a:gd name="connsiteX0" fmla="*/ 98604 w 95865"/>
                      <a:gd name="connsiteY0" fmla="*/ 0 h 13695"/>
                      <a:gd name="connsiteX1" fmla="*/ 49302 w 95865"/>
                      <a:gd name="connsiteY1" fmla="*/ 13695 h 13695"/>
                      <a:gd name="connsiteX2" fmla="*/ 0 w 95865"/>
                      <a:gd name="connsiteY2" fmla="*/ 0 h 1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865" h="13695">
                        <a:moveTo>
                          <a:pt x="98604" y="0"/>
                        </a:moveTo>
                        <a:cubicBezTo>
                          <a:pt x="87648" y="0"/>
                          <a:pt x="64367" y="13695"/>
                          <a:pt x="49302" y="13695"/>
                        </a:cubicBezTo>
                        <a:cubicBezTo>
                          <a:pt x="34238" y="13695"/>
                          <a:pt x="19173" y="0"/>
                          <a:pt x="0" y="0"/>
                        </a:cubicBezTo>
                      </a:path>
                    </a:pathLst>
                  </a:custGeom>
                  <a:noFill/>
                  <a:ln w="10271" cap="flat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="" xmlns:a16="http://schemas.microsoft.com/office/drawing/2014/main" id="{95630CB9-49D8-4321-8717-7906FD99523F}"/>
                      </a:ext>
                    </a:extLst>
                  </p:cNvPr>
                  <p:cNvSpPr/>
                  <p:nvPr/>
                </p:nvSpPr>
                <p:spPr>
                  <a:xfrm>
                    <a:off x="1342831" y="2772040"/>
                    <a:ext cx="95865" cy="13695"/>
                  </a:xfrm>
                  <a:custGeom>
                    <a:avLst/>
                    <a:gdLst>
                      <a:gd name="connsiteX0" fmla="*/ 98604 w 95865"/>
                      <a:gd name="connsiteY0" fmla="*/ 0 h 13695"/>
                      <a:gd name="connsiteX1" fmla="*/ 49302 w 95865"/>
                      <a:gd name="connsiteY1" fmla="*/ 13695 h 13695"/>
                      <a:gd name="connsiteX2" fmla="*/ 0 w 95865"/>
                      <a:gd name="connsiteY2" fmla="*/ 0 h 1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865" h="13695">
                        <a:moveTo>
                          <a:pt x="98604" y="0"/>
                        </a:moveTo>
                        <a:cubicBezTo>
                          <a:pt x="87648" y="0"/>
                          <a:pt x="64367" y="13695"/>
                          <a:pt x="49302" y="13695"/>
                        </a:cubicBezTo>
                        <a:cubicBezTo>
                          <a:pt x="34238" y="13695"/>
                          <a:pt x="19173" y="0"/>
                          <a:pt x="0" y="0"/>
                        </a:cubicBezTo>
                      </a:path>
                    </a:pathLst>
                  </a:custGeom>
                  <a:noFill/>
                  <a:ln w="10271" cap="flat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9" name="Freeform: Shape 208">
                    <a:extLst>
                      <a:ext uri="{FF2B5EF4-FFF2-40B4-BE49-F238E27FC236}">
                        <a16:creationId xmlns="" xmlns:a16="http://schemas.microsoft.com/office/drawing/2014/main" id="{454B9E5A-FA75-4B83-91C4-7DB78E84A805}"/>
                      </a:ext>
                    </a:extLst>
                  </p:cNvPr>
                  <p:cNvSpPr/>
                  <p:nvPr/>
                </p:nvSpPr>
                <p:spPr>
                  <a:xfrm>
                    <a:off x="1342831" y="2796691"/>
                    <a:ext cx="95865" cy="13695"/>
                  </a:xfrm>
                  <a:custGeom>
                    <a:avLst/>
                    <a:gdLst>
                      <a:gd name="connsiteX0" fmla="*/ 98604 w 95865"/>
                      <a:gd name="connsiteY0" fmla="*/ 0 h 13695"/>
                      <a:gd name="connsiteX1" fmla="*/ 49302 w 95865"/>
                      <a:gd name="connsiteY1" fmla="*/ 13695 h 13695"/>
                      <a:gd name="connsiteX2" fmla="*/ 0 w 95865"/>
                      <a:gd name="connsiteY2" fmla="*/ 0 h 1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865" h="13695">
                        <a:moveTo>
                          <a:pt x="98604" y="0"/>
                        </a:moveTo>
                        <a:cubicBezTo>
                          <a:pt x="87648" y="0"/>
                          <a:pt x="64367" y="13695"/>
                          <a:pt x="49302" y="13695"/>
                        </a:cubicBezTo>
                        <a:cubicBezTo>
                          <a:pt x="34238" y="13695"/>
                          <a:pt x="19173" y="0"/>
                          <a:pt x="0" y="0"/>
                        </a:cubicBezTo>
                      </a:path>
                    </a:pathLst>
                  </a:custGeom>
                  <a:noFill/>
                  <a:ln w="10271" cap="flat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0" name="Freeform: Shape 209">
                    <a:extLst>
                      <a:ext uri="{FF2B5EF4-FFF2-40B4-BE49-F238E27FC236}">
                        <a16:creationId xmlns="" xmlns:a16="http://schemas.microsoft.com/office/drawing/2014/main" id="{6D23BCD4-94CF-4B7B-86FF-325AAF60E926}"/>
                      </a:ext>
                    </a:extLst>
                  </p:cNvPr>
                  <p:cNvSpPr/>
                  <p:nvPr/>
                </p:nvSpPr>
                <p:spPr>
                  <a:xfrm>
                    <a:off x="1342831" y="2821342"/>
                    <a:ext cx="95865" cy="13695"/>
                  </a:xfrm>
                  <a:custGeom>
                    <a:avLst/>
                    <a:gdLst>
                      <a:gd name="connsiteX0" fmla="*/ 98604 w 95865"/>
                      <a:gd name="connsiteY0" fmla="*/ 0 h 13695"/>
                      <a:gd name="connsiteX1" fmla="*/ 49302 w 95865"/>
                      <a:gd name="connsiteY1" fmla="*/ 13695 h 13695"/>
                      <a:gd name="connsiteX2" fmla="*/ 0 w 95865"/>
                      <a:gd name="connsiteY2" fmla="*/ 0 h 1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865" h="13695">
                        <a:moveTo>
                          <a:pt x="98604" y="0"/>
                        </a:moveTo>
                        <a:cubicBezTo>
                          <a:pt x="87648" y="0"/>
                          <a:pt x="64367" y="13695"/>
                          <a:pt x="49302" y="13695"/>
                        </a:cubicBezTo>
                        <a:cubicBezTo>
                          <a:pt x="34238" y="13695"/>
                          <a:pt x="19173" y="0"/>
                          <a:pt x="0" y="0"/>
                        </a:cubicBezTo>
                      </a:path>
                    </a:pathLst>
                  </a:custGeom>
                  <a:noFill/>
                  <a:ln w="10271" cap="flat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1" name="Freeform: Shape 210">
                    <a:extLst>
                      <a:ext uri="{FF2B5EF4-FFF2-40B4-BE49-F238E27FC236}">
                        <a16:creationId xmlns="" xmlns:a16="http://schemas.microsoft.com/office/drawing/2014/main" id="{C8376442-6FA0-4F89-BC4C-1E14DF134C06}"/>
                      </a:ext>
                    </a:extLst>
                  </p:cNvPr>
                  <p:cNvSpPr/>
                  <p:nvPr/>
                </p:nvSpPr>
                <p:spPr>
                  <a:xfrm>
                    <a:off x="1342831" y="2847363"/>
                    <a:ext cx="95865" cy="13695"/>
                  </a:xfrm>
                  <a:custGeom>
                    <a:avLst/>
                    <a:gdLst>
                      <a:gd name="connsiteX0" fmla="*/ 98604 w 95865"/>
                      <a:gd name="connsiteY0" fmla="*/ 0 h 13695"/>
                      <a:gd name="connsiteX1" fmla="*/ 49302 w 95865"/>
                      <a:gd name="connsiteY1" fmla="*/ 13695 h 13695"/>
                      <a:gd name="connsiteX2" fmla="*/ 0 w 95865"/>
                      <a:gd name="connsiteY2" fmla="*/ 0 h 1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865" h="13695">
                        <a:moveTo>
                          <a:pt x="98604" y="0"/>
                        </a:moveTo>
                        <a:cubicBezTo>
                          <a:pt x="87648" y="0"/>
                          <a:pt x="64367" y="13695"/>
                          <a:pt x="49302" y="13695"/>
                        </a:cubicBezTo>
                        <a:cubicBezTo>
                          <a:pt x="34238" y="13695"/>
                          <a:pt x="19173" y="0"/>
                          <a:pt x="0" y="0"/>
                        </a:cubicBezTo>
                      </a:path>
                    </a:pathLst>
                  </a:custGeom>
                  <a:noFill/>
                  <a:ln w="10271" cap="flat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2" name="Freeform: Shape 211">
                    <a:extLst>
                      <a:ext uri="{FF2B5EF4-FFF2-40B4-BE49-F238E27FC236}">
                        <a16:creationId xmlns="" xmlns:a16="http://schemas.microsoft.com/office/drawing/2014/main" id="{2B054F1D-8935-4911-B909-7F0586D3D140}"/>
                      </a:ext>
                    </a:extLst>
                  </p:cNvPr>
                  <p:cNvSpPr/>
                  <p:nvPr/>
                </p:nvSpPr>
                <p:spPr>
                  <a:xfrm>
                    <a:off x="1342831" y="2872014"/>
                    <a:ext cx="95865" cy="13695"/>
                  </a:xfrm>
                  <a:custGeom>
                    <a:avLst/>
                    <a:gdLst>
                      <a:gd name="connsiteX0" fmla="*/ 98604 w 95865"/>
                      <a:gd name="connsiteY0" fmla="*/ 0 h 13695"/>
                      <a:gd name="connsiteX1" fmla="*/ 49302 w 95865"/>
                      <a:gd name="connsiteY1" fmla="*/ 13695 h 13695"/>
                      <a:gd name="connsiteX2" fmla="*/ 0 w 95865"/>
                      <a:gd name="connsiteY2" fmla="*/ 0 h 1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865" h="13695">
                        <a:moveTo>
                          <a:pt x="98604" y="0"/>
                        </a:moveTo>
                        <a:cubicBezTo>
                          <a:pt x="87648" y="0"/>
                          <a:pt x="64367" y="13695"/>
                          <a:pt x="49302" y="13695"/>
                        </a:cubicBezTo>
                        <a:cubicBezTo>
                          <a:pt x="34238" y="13695"/>
                          <a:pt x="19173" y="0"/>
                          <a:pt x="0" y="0"/>
                        </a:cubicBezTo>
                      </a:path>
                    </a:pathLst>
                  </a:custGeom>
                  <a:noFill/>
                  <a:ln w="10271" cap="flat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3" name="Freeform: Shape 182">
                  <a:extLst>
                    <a:ext uri="{FF2B5EF4-FFF2-40B4-BE49-F238E27FC236}">
                      <a16:creationId xmlns="" xmlns:a16="http://schemas.microsoft.com/office/drawing/2014/main" id="{938B7EA6-35F9-4F46-9234-1F26C1DFBA8A}"/>
                    </a:ext>
                  </a:extLst>
                </p:cNvPr>
                <p:cNvSpPr/>
                <p:nvPr/>
              </p:nvSpPr>
              <p:spPr>
                <a:xfrm>
                  <a:off x="929442" y="2672570"/>
                  <a:ext cx="512015" cy="512015"/>
                </a:xfrm>
                <a:custGeom>
                  <a:avLst/>
                  <a:gdLst>
                    <a:gd name="connsiteX0" fmla="*/ 542324 w 534106"/>
                    <a:gd name="connsiteY0" fmla="*/ 271162 h 534106"/>
                    <a:gd name="connsiteX1" fmla="*/ 271162 w 534106"/>
                    <a:gd name="connsiteY1" fmla="*/ 542324 h 534106"/>
                    <a:gd name="connsiteX2" fmla="*/ 0 w 534106"/>
                    <a:gd name="connsiteY2" fmla="*/ 271162 h 534106"/>
                    <a:gd name="connsiteX3" fmla="*/ 271162 w 534106"/>
                    <a:gd name="connsiteY3" fmla="*/ 0 h 534106"/>
                    <a:gd name="connsiteX4" fmla="*/ 542324 w 534106"/>
                    <a:gd name="connsiteY4" fmla="*/ 271162 h 534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4106" h="534106">
                      <a:moveTo>
                        <a:pt x="542324" y="271162"/>
                      </a:moveTo>
                      <a:cubicBezTo>
                        <a:pt x="542324" y="420920"/>
                        <a:pt x="420920" y="542324"/>
                        <a:pt x="271162" y="542324"/>
                      </a:cubicBezTo>
                      <a:cubicBezTo>
                        <a:pt x="121403" y="542324"/>
                        <a:pt x="0" y="420920"/>
                        <a:pt x="0" y="271162"/>
                      </a:cubicBezTo>
                      <a:cubicBezTo>
                        <a:pt x="0" y="121403"/>
                        <a:pt x="121403" y="0"/>
                        <a:pt x="271162" y="0"/>
                      </a:cubicBezTo>
                      <a:cubicBezTo>
                        <a:pt x="420920" y="0"/>
                        <a:pt x="542324" y="121403"/>
                        <a:pt x="542324" y="2711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521E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4" name="Graphic 15">
                  <a:extLst>
                    <a:ext uri="{FF2B5EF4-FFF2-40B4-BE49-F238E27FC236}">
                      <a16:creationId xmlns="" xmlns:a16="http://schemas.microsoft.com/office/drawing/2014/main" id="{9AE43C46-75E8-4E87-8F44-FAC776F10C7B}"/>
                    </a:ext>
                  </a:extLst>
                </p:cNvPr>
                <p:cNvGrpSpPr/>
                <p:nvPr/>
              </p:nvGrpSpPr>
              <p:grpSpPr>
                <a:xfrm>
                  <a:off x="1033158" y="2784163"/>
                  <a:ext cx="262572" cy="249443"/>
                  <a:chOff x="1134667" y="2624134"/>
                  <a:chExt cx="273901" cy="260206"/>
                </a:xfrm>
                <a:solidFill>
                  <a:schemeClr val="accent1"/>
                </a:solidFill>
              </p:grpSpPr>
              <p:sp>
                <p:nvSpPr>
                  <p:cNvPr id="185" name="Freeform: Shape 184">
                    <a:extLst>
                      <a:ext uri="{FF2B5EF4-FFF2-40B4-BE49-F238E27FC236}">
                        <a16:creationId xmlns="" xmlns:a16="http://schemas.microsoft.com/office/drawing/2014/main" id="{E7E6E868-7F89-472F-982E-01756A64676B}"/>
                      </a:ext>
                    </a:extLst>
                  </p:cNvPr>
                  <p:cNvSpPr/>
                  <p:nvPr/>
                </p:nvSpPr>
                <p:spPr>
                  <a:xfrm>
                    <a:off x="1244227" y="2624134"/>
                    <a:ext cx="54780" cy="260206"/>
                  </a:xfrm>
                  <a:custGeom>
                    <a:avLst/>
                    <a:gdLst>
                      <a:gd name="connsiteX0" fmla="*/ 65736 w 54780"/>
                      <a:gd name="connsiteY0" fmla="*/ 0 h 260205"/>
                      <a:gd name="connsiteX1" fmla="*/ 65736 w 54780"/>
                      <a:gd name="connsiteY1" fmla="*/ 26021 h 260205"/>
                      <a:gd name="connsiteX2" fmla="*/ 65736 w 54780"/>
                      <a:gd name="connsiteY2" fmla="*/ 265684 h 260205"/>
                      <a:gd name="connsiteX3" fmla="*/ 0 w 54780"/>
                      <a:gd name="connsiteY3" fmla="*/ 265684 h 260205"/>
                      <a:gd name="connsiteX4" fmla="*/ 15065 w 54780"/>
                      <a:gd name="connsiteY4" fmla="*/ 65736 h 260205"/>
                      <a:gd name="connsiteX5" fmla="*/ 15065 w 54780"/>
                      <a:gd name="connsiteY5" fmla="*/ 0 h 260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80" h="260205">
                        <a:moveTo>
                          <a:pt x="65736" y="0"/>
                        </a:moveTo>
                        <a:lnTo>
                          <a:pt x="65736" y="26021"/>
                        </a:lnTo>
                        <a:lnTo>
                          <a:pt x="65736" y="265684"/>
                        </a:lnTo>
                        <a:lnTo>
                          <a:pt x="0" y="265684"/>
                        </a:lnTo>
                        <a:lnTo>
                          <a:pt x="15065" y="65736"/>
                        </a:lnTo>
                        <a:lnTo>
                          <a:pt x="15065" y="0"/>
                        </a:lnTo>
                        <a:close/>
                      </a:path>
                    </a:pathLst>
                  </a:custGeom>
                  <a:solidFill>
                    <a:srgbClr val="521E59">
                      <a:alpha val="20000"/>
                    </a:srgbClr>
                  </a:solidFill>
                  <a:ln w="6350" cap="flat">
                    <a:solidFill>
                      <a:srgbClr val="521E59">
                        <a:alpha val="20000"/>
                      </a:srgb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="" xmlns:a16="http://schemas.microsoft.com/office/drawing/2014/main" id="{57EDF5A7-1B85-475F-B4EF-3F1C20795FE1}"/>
                      </a:ext>
                    </a:extLst>
                  </p:cNvPr>
                  <p:cNvSpPr/>
                  <p:nvPr/>
                </p:nvSpPr>
                <p:spPr>
                  <a:xfrm>
                    <a:off x="1244227" y="2624134"/>
                    <a:ext cx="54780" cy="260206"/>
                  </a:xfrm>
                  <a:custGeom>
                    <a:avLst/>
                    <a:gdLst>
                      <a:gd name="connsiteX0" fmla="*/ 65736 w 54780"/>
                      <a:gd name="connsiteY0" fmla="*/ 0 h 260205"/>
                      <a:gd name="connsiteX1" fmla="*/ 65736 w 54780"/>
                      <a:gd name="connsiteY1" fmla="*/ 26021 h 260205"/>
                      <a:gd name="connsiteX2" fmla="*/ 65736 w 54780"/>
                      <a:gd name="connsiteY2" fmla="*/ 265684 h 260205"/>
                      <a:gd name="connsiteX3" fmla="*/ 0 w 54780"/>
                      <a:gd name="connsiteY3" fmla="*/ 265684 h 260205"/>
                      <a:gd name="connsiteX4" fmla="*/ 15065 w 54780"/>
                      <a:gd name="connsiteY4" fmla="*/ 65736 h 260205"/>
                      <a:gd name="connsiteX5" fmla="*/ 15065 w 54780"/>
                      <a:gd name="connsiteY5" fmla="*/ 0 h 260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80" h="260205">
                        <a:moveTo>
                          <a:pt x="65736" y="0"/>
                        </a:moveTo>
                        <a:lnTo>
                          <a:pt x="65736" y="26021"/>
                        </a:lnTo>
                        <a:lnTo>
                          <a:pt x="65736" y="265684"/>
                        </a:lnTo>
                        <a:lnTo>
                          <a:pt x="0" y="265684"/>
                        </a:lnTo>
                        <a:lnTo>
                          <a:pt x="15065" y="65736"/>
                        </a:lnTo>
                        <a:lnTo>
                          <a:pt x="15065" y="0"/>
                        </a:lnTo>
                        <a:close/>
                      </a:path>
                    </a:pathLst>
                  </a:custGeom>
                  <a:solidFill>
                    <a:srgbClr val="C7A8CC"/>
                  </a:solidFill>
                  <a:ln w="6350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7" name="Freeform: Shape 186">
                    <a:extLst>
                      <a:ext uri="{FF2B5EF4-FFF2-40B4-BE49-F238E27FC236}">
                        <a16:creationId xmlns="" xmlns:a16="http://schemas.microsoft.com/office/drawing/2014/main" id="{3FAE8CCD-3EE5-4672-922E-270018CF93A3}"/>
                      </a:ext>
                    </a:extLst>
                  </p:cNvPr>
                  <p:cNvSpPr/>
                  <p:nvPr/>
                </p:nvSpPr>
                <p:spPr>
                  <a:xfrm>
                    <a:off x="1267508" y="2650154"/>
                    <a:ext cx="41085" cy="13695"/>
                  </a:xfrm>
                  <a:custGeom>
                    <a:avLst/>
                    <a:gdLst>
                      <a:gd name="connsiteX0" fmla="*/ 0 w 41085"/>
                      <a:gd name="connsiteY0" fmla="*/ 0 h 0"/>
                      <a:gd name="connsiteX1" fmla="*/ 42455 w 4108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085">
                        <a:moveTo>
                          <a:pt x="0" y="0"/>
                        </a:moveTo>
                        <a:lnTo>
                          <a:pt x="42455" y="0"/>
                        </a:lnTo>
                      </a:path>
                    </a:pathLst>
                  </a:custGeom>
                  <a:ln w="6350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="" xmlns:a16="http://schemas.microsoft.com/office/drawing/2014/main" id="{0366DCF1-C154-455E-A0D4-A62C38FA203A}"/>
                      </a:ext>
                    </a:extLst>
                  </p:cNvPr>
                  <p:cNvSpPr/>
                  <p:nvPr/>
                </p:nvSpPr>
                <p:spPr>
                  <a:xfrm>
                    <a:off x="1267508" y="2678914"/>
                    <a:ext cx="41085" cy="13695"/>
                  </a:xfrm>
                  <a:custGeom>
                    <a:avLst/>
                    <a:gdLst>
                      <a:gd name="connsiteX0" fmla="*/ 0 w 41085"/>
                      <a:gd name="connsiteY0" fmla="*/ 0 h 0"/>
                      <a:gd name="connsiteX1" fmla="*/ 42455 w 41085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085">
                        <a:moveTo>
                          <a:pt x="0" y="0"/>
                        </a:moveTo>
                        <a:lnTo>
                          <a:pt x="42455" y="0"/>
                        </a:lnTo>
                      </a:path>
                    </a:pathLst>
                  </a:custGeom>
                  <a:ln w="6350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9" name="Freeform: Shape 188">
                    <a:extLst>
                      <a:ext uri="{FF2B5EF4-FFF2-40B4-BE49-F238E27FC236}">
                        <a16:creationId xmlns="" xmlns:a16="http://schemas.microsoft.com/office/drawing/2014/main" id="{9836FE0B-ECF6-4D01-AE4B-4B63ED1DCD1A}"/>
                      </a:ext>
                    </a:extLst>
                  </p:cNvPr>
                  <p:cNvSpPr/>
                  <p:nvPr/>
                </p:nvSpPr>
                <p:spPr>
                  <a:xfrm>
                    <a:off x="1134667" y="2773409"/>
                    <a:ext cx="95865" cy="123255"/>
                  </a:xfrm>
                  <a:custGeom>
                    <a:avLst/>
                    <a:gdLst>
                      <a:gd name="connsiteX0" fmla="*/ 0 w 95865"/>
                      <a:gd name="connsiteY0" fmla="*/ 123255 h 123255"/>
                      <a:gd name="connsiteX1" fmla="*/ 98604 w 95865"/>
                      <a:gd name="connsiteY1" fmla="*/ 0 h 123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865" h="123255">
                        <a:moveTo>
                          <a:pt x="0" y="123255"/>
                        </a:moveTo>
                        <a:cubicBezTo>
                          <a:pt x="16434" y="71214"/>
                          <a:pt x="52041" y="26021"/>
                          <a:pt x="98604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0" name="Freeform: Shape 189">
                    <a:extLst>
                      <a:ext uri="{FF2B5EF4-FFF2-40B4-BE49-F238E27FC236}">
                        <a16:creationId xmlns="" xmlns:a16="http://schemas.microsoft.com/office/drawing/2014/main" id="{C0BC11A3-F866-4D0B-96CE-52F3A9F8E462}"/>
                      </a:ext>
                    </a:extLst>
                  </p:cNvPr>
                  <p:cNvSpPr/>
                  <p:nvPr/>
                </p:nvSpPr>
                <p:spPr>
                  <a:xfrm>
                    <a:off x="1162057" y="2803539"/>
                    <a:ext cx="68475" cy="82170"/>
                  </a:xfrm>
                  <a:custGeom>
                    <a:avLst/>
                    <a:gdLst>
                      <a:gd name="connsiteX0" fmla="*/ 0 w 68475"/>
                      <a:gd name="connsiteY0" fmla="*/ 93126 h 82170"/>
                      <a:gd name="connsiteX1" fmla="*/ 71214 w 68475"/>
                      <a:gd name="connsiteY1" fmla="*/ 0 h 82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8475" h="82170">
                        <a:moveTo>
                          <a:pt x="0" y="93126"/>
                        </a:moveTo>
                        <a:cubicBezTo>
                          <a:pt x="15065" y="56150"/>
                          <a:pt x="39716" y="23282"/>
                          <a:pt x="71214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1" name="Freeform: Shape 190">
                    <a:extLst>
                      <a:ext uri="{FF2B5EF4-FFF2-40B4-BE49-F238E27FC236}">
                        <a16:creationId xmlns="" xmlns:a16="http://schemas.microsoft.com/office/drawing/2014/main" id="{7786AF1E-855D-4D96-B7CD-295E7C537D19}"/>
                      </a:ext>
                    </a:extLst>
                  </p:cNvPr>
                  <p:cNvSpPr/>
                  <p:nvPr/>
                </p:nvSpPr>
                <p:spPr>
                  <a:xfrm>
                    <a:off x="1192186" y="2837776"/>
                    <a:ext cx="41085" cy="54780"/>
                  </a:xfrm>
                  <a:custGeom>
                    <a:avLst/>
                    <a:gdLst>
                      <a:gd name="connsiteX0" fmla="*/ 0 w 41085"/>
                      <a:gd name="connsiteY0" fmla="*/ 58889 h 54780"/>
                      <a:gd name="connsiteX1" fmla="*/ 41085 w 41085"/>
                      <a:gd name="connsiteY1" fmla="*/ 0 h 54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085" h="54780">
                        <a:moveTo>
                          <a:pt x="0" y="58889"/>
                        </a:moveTo>
                        <a:cubicBezTo>
                          <a:pt x="10956" y="36977"/>
                          <a:pt x="24651" y="17803"/>
                          <a:pt x="41085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2" name="Freeform: Shape 191">
                    <a:extLst>
                      <a:ext uri="{FF2B5EF4-FFF2-40B4-BE49-F238E27FC236}">
                        <a16:creationId xmlns="" xmlns:a16="http://schemas.microsoft.com/office/drawing/2014/main" id="{7F264BF1-6EA0-4996-B812-899AB61D0250}"/>
                      </a:ext>
                    </a:extLst>
                  </p:cNvPr>
                  <p:cNvSpPr/>
                  <p:nvPr/>
                </p:nvSpPr>
                <p:spPr>
                  <a:xfrm>
                    <a:off x="1322289" y="2719999"/>
                    <a:ext cx="95865" cy="13695"/>
                  </a:xfrm>
                  <a:custGeom>
                    <a:avLst/>
                    <a:gdLst>
                      <a:gd name="connsiteX0" fmla="*/ 98604 w 95865"/>
                      <a:gd name="connsiteY0" fmla="*/ 0 h 13695"/>
                      <a:gd name="connsiteX1" fmla="*/ 49302 w 95865"/>
                      <a:gd name="connsiteY1" fmla="*/ 13695 h 13695"/>
                      <a:gd name="connsiteX2" fmla="*/ 0 w 95865"/>
                      <a:gd name="connsiteY2" fmla="*/ 0 h 1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865" h="13695">
                        <a:moveTo>
                          <a:pt x="98604" y="0"/>
                        </a:moveTo>
                        <a:cubicBezTo>
                          <a:pt x="87648" y="0"/>
                          <a:pt x="64367" y="13695"/>
                          <a:pt x="49302" y="13695"/>
                        </a:cubicBezTo>
                        <a:cubicBezTo>
                          <a:pt x="34238" y="13695"/>
                          <a:pt x="19173" y="0"/>
                          <a:pt x="0" y="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3" name="Freeform: Shape 192">
                    <a:extLst>
                      <a:ext uri="{FF2B5EF4-FFF2-40B4-BE49-F238E27FC236}">
                        <a16:creationId xmlns="" xmlns:a16="http://schemas.microsoft.com/office/drawing/2014/main" id="{91EDD503-6815-40AF-9395-5174F4F9E8D2}"/>
                      </a:ext>
                    </a:extLst>
                  </p:cNvPr>
                  <p:cNvSpPr/>
                  <p:nvPr/>
                </p:nvSpPr>
                <p:spPr>
                  <a:xfrm>
                    <a:off x="1322289" y="2744650"/>
                    <a:ext cx="95865" cy="13695"/>
                  </a:xfrm>
                  <a:custGeom>
                    <a:avLst/>
                    <a:gdLst>
                      <a:gd name="connsiteX0" fmla="*/ 98604 w 95865"/>
                      <a:gd name="connsiteY0" fmla="*/ 0 h 13695"/>
                      <a:gd name="connsiteX1" fmla="*/ 49302 w 95865"/>
                      <a:gd name="connsiteY1" fmla="*/ 13695 h 13695"/>
                      <a:gd name="connsiteX2" fmla="*/ 0 w 95865"/>
                      <a:gd name="connsiteY2" fmla="*/ 0 h 1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865" h="13695">
                        <a:moveTo>
                          <a:pt x="98604" y="0"/>
                        </a:moveTo>
                        <a:cubicBezTo>
                          <a:pt x="87648" y="0"/>
                          <a:pt x="64367" y="13695"/>
                          <a:pt x="49302" y="13695"/>
                        </a:cubicBezTo>
                        <a:cubicBezTo>
                          <a:pt x="34238" y="13695"/>
                          <a:pt x="19173" y="0"/>
                          <a:pt x="0" y="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4" name="Freeform: Shape 193">
                    <a:extLst>
                      <a:ext uri="{FF2B5EF4-FFF2-40B4-BE49-F238E27FC236}">
                        <a16:creationId xmlns="" xmlns:a16="http://schemas.microsoft.com/office/drawing/2014/main" id="{B9FB18EE-F2E4-4BE6-9865-16CF4DCFD4E9}"/>
                      </a:ext>
                    </a:extLst>
                  </p:cNvPr>
                  <p:cNvSpPr/>
                  <p:nvPr/>
                </p:nvSpPr>
                <p:spPr>
                  <a:xfrm>
                    <a:off x="1322289" y="2770670"/>
                    <a:ext cx="95865" cy="13695"/>
                  </a:xfrm>
                  <a:custGeom>
                    <a:avLst/>
                    <a:gdLst>
                      <a:gd name="connsiteX0" fmla="*/ 98604 w 95865"/>
                      <a:gd name="connsiteY0" fmla="*/ 0 h 13695"/>
                      <a:gd name="connsiteX1" fmla="*/ 49302 w 95865"/>
                      <a:gd name="connsiteY1" fmla="*/ 13695 h 13695"/>
                      <a:gd name="connsiteX2" fmla="*/ 0 w 95865"/>
                      <a:gd name="connsiteY2" fmla="*/ 0 h 1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865" h="13695">
                        <a:moveTo>
                          <a:pt x="98604" y="0"/>
                        </a:moveTo>
                        <a:cubicBezTo>
                          <a:pt x="87648" y="0"/>
                          <a:pt x="64367" y="13695"/>
                          <a:pt x="49302" y="13695"/>
                        </a:cubicBezTo>
                        <a:cubicBezTo>
                          <a:pt x="34238" y="13695"/>
                          <a:pt x="19173" y="0"/>
                          <a:pt x="0" y="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="" xmlns:a16="http://schemas.microsoft.com/office/drawing/2014/main" id="{6A07C686-D152-48FF-B957-E37DE29FE620}"/>
                      </a:ext>
                    </a:extLst>
                  </p:cNvPr>
                  <p:cNvSpPr/>
                  <p:nvPr/>
                </p:nvSpPr>
                <p:spPr>
                  <a:xfrm>
                    <a:off x="1322289" y="2795322"/>
                    <a:ext cx="95865" cy="13695"/>
                  </a:xfrm>
                  <a:custGeom>
                    <a:avLst/>
                    <a:gdLst>
                      <a:gd name="connsiteX0" fmla="*/ 98604 w 95865"/>
                      <a:gd name="connsiteY0" fmla="*/ 0 h 13695"/>
                      <a:gd name="connsiteX1" fmla="*/ 49302 w 95865"/>
                      <a:gd name="connsiteY1" fmla="*/ 13695 h 13695"/>
                      <a:gd name="connsiteX2" fmla="*/ 0 w 95865"/>
                      <a:gd name="connsiteY2" fmla="*/ 0 h 1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865" h="13695">
                        <a:moveTo>
                          <a:pt x="98604" y="0"/>
                        </a:moveTo>
                        <a:cubicBezTo>
                          <a:pt x="87648" y="0"/>
                          <a:pt x="64367" y="13695"/>
                          <a:pt x="49302" y="13695"/>
                        </a:cubicBezTo>
                        <a:cubicBezTo>
                          <a:pt x="34238" y="13695"/>
                          <a:pt x="19173" y="0"/>
                          <a:pt x="0" y="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="" xmlns:a16="http://schemas.microsoft.com/office/drawing/2014/main" id="{67F80AF3-9F52-46BD-A590-AF497F01F510}"/>
                      </a:ext>
                    </a:extLst>
                  </p:cNvPr>
                  <p:cNvSpPr/>
                  <p:nvPr/>
                </p:nvSpPr>
                <p:spPr>
                  <a:xfrm>
                    <a:off x="1322289" y="2821342"/>
                    <a:ext cx="95865" cy="13695"/>
                  </a:xfrm>
                  <a:custGeom>
                    <a:avLst/>
                    <a:gdLst>
                      <a:gd name="connsiteX0" fmla="*/ 98604 w 95865"/>
                      <a:gd name="connsiteY0" fmla="*/ 0 h 13695"/>
                      <a:gd name="connsiteX1" fmla="*/ 49302 w 95865"/>
                      <a:gd name="connsiteY1" fmla="*/ 13695 h 13695"/>
                      <a:gd name="connsiteX2" fmla="*/ 0 w 95865"/>
                      <a:gd name="connsiteY2" fmla="*/ 0 h 1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865" h="13695">
                        <a:moveTo>
                          <a:pt x="98604" y="0"/>
                        </a:moveTo>
                        <a:cubicBezTo>
                          <a:pt x="87648" y="0"/>
                          <a:pt x="64367" y="13695"/>
                          <a:pt x="49302" y="13695"/>
                        </a:cubicBezTo>
                        <a:cubicBezTo>
                          <a:pt x="34238" y="13695"/>
                          <a:pt x="19173" y="0"/>
                          <a:pt x="0" y="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="" xmlns:a16="http://schemas.microsoft.com/office/drawing/2014/main" id="{40459A29-B72F-4FD9-AE30-96A2037929AE}"/>
                      </a:ext>
                    </a:extLst>
                  </p:cNvPr>
                  <p:cNvSpPr/>
                  <p:nvPr/>
                </p:nvSpPr>
                <p:spPr>
                  <a:xfrm>
                    <a:off x="1322289" y="2845993"/>
                    <a:ext cx="95865" cy="13695"/>
                  </a:xfrm>
                  <a:custGeom>
                    <a:avLst/>
                    <a:gdLst>
                      <a:gd name="connsiteX0" fmla="*/ 98604 w 95865"/>
                      <a:gd name="connsiteY0" fmla="*/ 0 h 13695"/>
                      <a:gd name="connsiteX1" fmla="*/ 49302 w 95865"/>
                      <a:gd name="connsiteY1" fmla="*/ 13695 h 13695"/>
                      <a:gd name="connsiteX2" fmla="*/ 0 w 95865"/>
                      <a:gd name="connsiteY2" fmla="*/ 0 h 1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865" h="13695">
                        <a:moveTo>
                          <a:pt x="98604" y="0"/>
                        </a:moveTo>
                        <a:cubicBezTo>
                          <a:pt x="87648" y="0"/>
                          <a:pt x="64367" y="13695"/>
                          <a:pt x="49302" y="13695"/>
                        </a:cubicBezTo>
                        <a:cubicBezTo>
                          <a:pt x="34238" y="13695"/>
                          <a:pt x="19173" y="0"/>
                          <a:pt x="0" y="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="" xmlns:a16="http://schemas.microsoft.com/office/drawing/2014/main" id="{1EF0842A-536E-433C-A5BA-E1552A4C368B}"/>
                      </a:ext>
                    </a:extLst>
                  </p:cNvPr>
                  <p:cNvSpPr/>
                  <p:nvPr/>
                </p:nvSpPr>
                <p:spPr>
                  <a:xfrm>
                    <a:off x="1322289" y="2870644"/>
                    <a:ext cx="95865" cy="13695"/>
                  </a:xfrm>
                  <a:custGeom>
                    <a:avLst/>
                    <a:gdLst>
                      <a:gd name="connsiteX0" fmla="*/ 98604 w 95865"/>
                      <a:gd name="connsiteY0" fmla="*/ 0 h 13695"/>
                      <a:gd name="connsiteX1" fmla="*/ 49302 w 95865"/>
                      <a:gd name="connsiteY1" fmla="*/ 13695 h 13695"/>
                      <a:gd name="connsiteX2" fmla="*/ 0 w 95865"/>
                      <a:gd name="connsiteY2" fmla="*/ 0 h 1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865" h="13695">
                        <a:moveTo>
                          <a:pt x="98604" y="0"/>
                        </a:moveTo>
                        <a:cubicBezTo>
                          <a:pt x="87648" y="0"/>
                          <a:pt x="64367" y="13695"/>
                          <a:pt x="49302" y="13695"/>
                        </a:cubicBezTo>
                        <a:cubicBezTo>
                          <a:pt x="34238" y="13695"/>
                          <a:pt x="19173" y="0"/>
                          <a:pt x="0" y="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14648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37" name="Freeform: Shape 236">
                <a:extLst>
                  <a:ext uri="{FF2B5EF4-FFF2-40B4-BE49-F238E27FC236}">
                    <a16:creationId xmlns="" xmlns:a16="http://schemas.microsoft.com/office/drawing/2014/main" id="{A5048363-1F38-47EA-AE70-AE7C98D5CA52}"/>
                  </a:ext>
                </a:extLst>
              </p:cNvPr>
              <p:cNvSpPr/>
              <p:nvPr/>
            </p:nvSpPr>
            <p:spPr>
              <a:xfrm>
                <a:off x="2084119" y="3102687"/>
                <a:ext cx="108000" cy="108000"/>
              </a:xfrm>
              <a:custGeom>
                <a:avLst/>
                <a:gdLst>
                  <a:gd name="connsiteX0" fmla="*/ 41085 w 41085"/>
                  <a:gd name="connsiteY0" fmla="*/ 20543 h 41085"/>
                  <a:gd name="connsiteX1" fmla="*/ 20543 w 41085"/>
                  <a:gd name="connsiteY1" fmla="*/ 41085 h 41085"/>
                  <a:gd name="connsiteX2" fmla="*/ 0 w 41085"/>
                  <a:gd name="connsiteY2" fmla="*/ 20543 h 41085"/>
                  <a:gd name="connsiteX3" fmla="*/ 20543 w 41085"/>
                  <a:gd name="connsiteY3" fmla="*/ 0 h 41085"/>
                  <a:gd name="connsiteX4" fmla="*/ 41085 w 41085"/>
                  <a:gd name="connsiteY4" fmla="*/ 20543 h 4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85" h="41085">
                    <a:moveTo>
                      <a:pt x="41085" y="20543"/>
                    </a:moveTo>
                    <a:cubicBezTo>
                      <a:pt x="41085" y="31888"/>
                      <a:pt x="31888" y="41085"/>
                      <a:pt x="20543" y="41085"/>
                    </a:cubicBezTo>
                    <a:cubicBezTo>
                      <a:pt x="9197" y="41085"/>
                      <a:pt x="0" y="31888"/>
                      <a:pt x="0" y="20543"/>
                    </a:cubicBezTo>
                    <a:cubicBezTo>
                      <a:pt x="0" y="9197"/>
                      <a:pt x="9197" y="0"/>
                      <a:pt x="20543" y="0"/>
                    </a:cubicBezTo>
                    <a:cubicBezTo>
                      <a:pt x="31888" y="0"/>
                      <a:pt x="41085" y="9197"/>
                      <a:pt x="41085" y="20543"/>
                    </a:cubicBezTo>
                    <a:close/>
                  </a:path>
                </a:pathLst>
              </a:custGeom>
              <a:solidFill>
                <a:srgbClr val="9DCD16"/>
              </a:solidFill>
              <a:ln w="1369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9455CF33-EB9D-4FA9-B414-5EC93B5164DE}"/>
              </a:ext>
            </a:extLst>
          </p:cNvPr>
          <p:cNvGrpSpPr/>
          <p:nvPr/>
        </p:nvGrpSpPr>
        <p:grpSpPr>
          <a:xfrm>
            <a:off x="3602033" y="1461593"/>
            <a:ext cx="4294942" cy="4590956"/>
            <a:chOff x="3872743" y="1461593"/>
            <a:chExt cx="4294942" cy="4590956"/>
          </a:xfrm>
        </p:grpSpPr>
        <p:sp>
          <p:nvSpPr>
            <p:cNvPr id="238" name="Rectangle: Rounded Corners 237">
              <a:extLst>
                <a:ext uri="{FF2B5EF4-FFF2-40B4-BE49-F238E27FC236}">
                  <a16:creationId xmlns="" xmlns:a16="http://schemas.microsoft.com/office/drawing/2014/main" id="{53E963B6-2EC3-4C5D-A999-3CED9AB42A90}"/>
                </a:ext>
              </a:extLst>
            </p:cNvPr>
            <p:cNvSpPr/>
            <p:nvPr/>
          </p:nvSpPr>
          <p:spPr>
            <a:xfrm>
              <a:off x="3872743" y="2041401"/>
              <a:ext cx="4294942" cy="4011148"/>
            </a:xfrm>
            <a:prstGeom prst="roundRect">
              <a:avLst>
                <a:gd name="adj" fmla="val 6350"/>
              </a:avLst>
            </a:prstGeom>
            <a:solidFill>
              <a:srgbClr val="E4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5AEDA60D-5260-4955-AB8B-13AFE8F70190}"/>
                </a:ext>
              </a:extLst>
            </p:cNvPr>
            <p:cNvGrpSpPr/>
            <p:nvPr/>
          </p:nvGrpSpPr>
          <p:grpSpPr>
            <a:xfrm>
              <a:off x="4016547" y="2088162"/>
              <a:ext cx="3909763" cy="877270"/>
              <a:chOff x="4016547" y="2088162"/>
              <a:chExt cx="3909763" cy="877270"/>
            </a:xfrm>
          </p:grpSpPr>
          <p:grpSp>
            <p:nvGrpSpPr>
              <p:cNvPr id="255" name="Group 254">
                <a:extLst>
                  <a:ext uri="{FF2B5EF4-FFF2-40B4-BE49-F238E27FC236}">
                    <a16:creationId xmlns="" xmlns:a16="http://schemas.microsoft.com/office/drawing/2014/main" id="{5513C20F-50E1-4C0C-9749-3E325EC490AA}"/>
                  </a:ext>
                </a:extLst>
              </p:cNvPr>
              <p:cNvGrpSpPr/>
              <p:nvPr/>
            </p:nvGrpSpPr>
            <p:grpSpPr>
              <a:xfrm>
                <a:off x="4016547" y="2177374"/>
                <a:ext cx="579773" cy="788058"/>
                <a:chOff x="458237" y="693987"/>
                <a:chExt cx="692508" cy="941293"/>
              </a:xfrm>
            </p:grpSpPr>
            <p:grpSp>
              <p:nvGrpSpPr>
                <p:cNvPr id="256" name="Group 255">
                  <a:extLst>
                    <a:ext uri="{FF2B5EF4-FFF2-40B4-BE49-F238E27FC236}">
                      <a16:creationId xmlns="" xmlns:a16="http://schemas.microsoft.com/office/drawing/2014/main" id="{C4B8E3AD-AEA7-4CE4-9958-8C933F2711BC}"/>
                    </a:ext>
                  </a:extLst>
                </p:cNvPr>
                <p:cNvGrpSpPr/>
                <p:nvPr/>
              </p:nvGrpSpPr>
              <p:grpSpPr>
                <a:xfrm>
                  <a:off x="458237" y="693987"/>
                  <a:ext cx="692508" cy="941293"/>
                  <a:chOff x="458237" y="699249"/>
                  <a:chExt cx="692508" cy="941293"/>
                </a:xfrm>
              </p:grpSpPr>
              <p:sp>
                <p:nvSpPr>
                  <p:cNvPr id="267" name="Oval 266">
                    <a:extLst>
                      <a:ext uri="{FF2B5EF4-FFF2-40B4-BE49-F238E27FC236}">
                        <a16:creationId xmlns="" xmlns:a16="http://schemas.microsoft.com/office/drawing/2014/main" id="{91089576-7ABC-4E5B-B317-A50DBEA3B974}"/>
                      </a:ext>
                    </a:extLst>
                  </p:cNvPr>
                  <p:cNvSpPr/>
                  <p:nvPr/>
                </p:nvSpPr>
                <p:spPr>
                  <a:xfrm>
                    <a:off x="458237" y="699249"/>
                    <a:ext cx="692508" cy="69250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6D207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en-US" sz="9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68" name="Arrow: Down 267">
                    <a:extLst>
                      <a:ext uri="{FF2B5EF4-FFF2-40B4-BE49-F238E27FC236}">
                        <a16:creationId xmlns="" xmlns:a16="http://schemas.microsoft.com/office/drawing/2014/main" id="{505FF738-8DCF-43D4-BCAE-D9F8C0D3F636}"/>
                      </a:ext>
                    </a:extLst>
                  </p:cNvPr>
                  <p:cNvSpPr/>
                  <p:nvPr/>
                </p:nvSpPr>
                <p:spPr>
                  <a:xfrm>
                    <a:off x="596224" y="1491984"/>
                    <a:ext cx="416533" cy="148558"/>
                  </a:xfrm>
                  <a:prstGeom prst="downArrow">
                    <a:avLst>
                      <a:gd name="adj1" fmla="val 100000"/>
                      <a:gd name="adj2" fmla="val 97283"/>
                    </a:avLst>
                  </a:prstGeom>
                  <a:solidFill>
                    <a:srgbClr val="1263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ru-RU" sz="1000" b="1" dirty="0">
                        <a:solidFill>
                          <a:srgbClr val="126380"/>
                        </a:solidFill>
                      </a:rPr>
                      <a:t> </a:t>
                    </a:r>
                    <a:endParaRPr lang="en-US" sz="1000" b="1" dirty="0">
                      <a:solidFill>
                        <a:srgbClr val="126380"/>
                      </a:solidFill>
                    </a:endParaRPr>
                  </a:p>
                </p:txBody>
              </p:sp>
            </p:grpSp>
            <p:grpSp>
              <p:nvGrpSpPr>
                <p:cNvPr id="257" name="Group 256">
                  <a:extLst>
                    <a:ext uri="{FF2B5EF4-FFF2-40B4-BE49-F238E27FC236}">
                      <a16:creationId xmlns="" xmlns:a16="http://schemas.microsoft.com/office/drawing/2014/main" id="{B3A83EC9-221E-499B-ABA6-0966CCFBA208}"/>
                    </a:ext>
                  </a:extLst>
                </p:cNvPr>
                <p:cNvGrpSpPr/>
                <p:nvPr/>
              </p:nvGrpSpPr>
              <p:grpSpPr>
                <a:xfrm>
                  <a:off x="603209" y="868446"/>
                  <a:ext cx="393741" cy="363454"/>
                  <a:chOff x="631452" y="906890"/>
                  <a:chExt cx="324379" cy="299427"/>
                </a:xfrm>
              </p:grpSpPr>
              <p:sp>
                <p:nvSpPr>
                  <p:cNvPr id="258" name="Freeform: Shape 257">
                    <a:extLst>
                      <a:ext uri="{FF2B5EF4-FFF2-40B4-BE49-F238E27FC236}">
                        <a16:creationId xmlns="" xmlns:a16="http://schemas.microsoft.com/office/drawing/2014/main" id="{CC44C0B5-0609-4D68-B6CD-705E26AFB0A6}"/>
                      </a:ext>
                    </a:extLst>
                  </p:cNvPr>
                  <p:cNvSpPr/>
                  <p:nvPr/>
                </p:nvSpPr>
                <p:spPr>
                  <a:xfrm>
                    <a:off x="636442" y="986737"/>
                    <a:ext cx="224570" cy="199618"/>
                  </a:xfrm>
                  <a:custGeom>
                    <a:avLst/>
                    <a:gdLst>
                      <a:gd name="connsiteX0" fmla="*/ 17467 w 224570"/>
                      <a:gd name="connsiteY0" fmla="*/ 0 h 199618"/>
                      <a:gd name="connsiteX1" fmla="*/ 212094 w 224570"/>
                      <a:gd name="connsiteY1" fmla="*/ 0 h 199618"/>
                      <a:gd name="connsiteX2" fmla="*/ 229560 w 224570"/>
                      <a:gd name="connsiteY2" fmla="*/ 17467 h 199618"/>
                      <a:gd name="connsiteX3" fmla="*/ 229560 w 224570"/>
                      <a:gd name="connsiteY3" fmla="*/ 157199 h 199618"/>
                      <a:gd name="connsiteX4" fmla="*/ 212094 w 224570"/>
                      <a:gd name="connsiteY4" fmla="*/ 174666 h 199618"/>
                      <a:gd name="connsiteX5" fmla="*/ 64876 w 224570"/>
                      <a:gd name="connsiteY5" fmla="*/ 174666 h 199618"/>
                      <a:gd name="connsiteX6" fmla="*/ 32438 w 224570"/>
                      <a:gd name="connsiteY6" fmla="*/ 205856 h 199618"/>
                      <a:gd name="connsiteX7" fmla="*/ 36181 w 224570"/>
                      <a:gd name="connsiteY7" fmla="*/ 173418 h 199618"/>
                      <a:gd name="connsiteX8" fmla="*/ 17467 w 224570"/>
                      <a:gd name="connsiteY8" fmla="*/ 173418 h 199618"/>
                      <a:gd name="connsiteX9" fmla="*/ 0 w 224570"/>
                      <a:gd name="connsiteY9" fmla="*/ 155952 h 199618"/>
                      <a:gd name="connsiteX10" fmla="*/ 0 w 224570"/>
                      <a:gd name="connsiteY10" fmla="*/ 16219 h 199618"/>
                      <a:gd name="connsiteX11" fmla="*/ 17467 w 224570"/>
                      <a:gd name="connsiteY11" fmla="*/ 0 h 199618"/>
                      <a:gd name="connsiteX12" fmla="*/ 17467 w 224570"/>
                      <a:gd name="connsiteY12" fmla="*/ 0 h 199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4570" h="199618">
                        <a:moveTo>
                          <a:pt x="17467" y="0"/>
                        </a:moveTo>
                        <a:lnTo>
                          <a:pt x="212094" y="0"/>
                        </a:lnTo>
                        <a:cubicBezTo>
                          <a:pt x="222075" y="0"/>
                          <a:pt x="229560" y="7486"/>
                          <a:pt x="229560" y="17467"/>
                        </a:cubicBezTo>
                        <a:lnTo>
                          <a:pt x="229560" y="157199"/>
                        </a:lnTo>
                        <a:cubicBezTo>
                          <a:pt x="229560" y="165932"/>
                          <a:pt x="222075" y="174666"/>
                          <a:pt x="212094" y="174666"/>
                        </a:cubicBezTo>
                        <a:lnTo>
                          <a:pt x="64876" y="174666"/>
                        </a:lnTo>
                        <a:lnTo>
                          <a:pt x="32438" y="205856"/>
                        </a:lnTo>
                        <a:lnTo>
                          <a:pt x="36181" y="173418"/>
                        </a:lnTo>
                        <a:lnTo>
                          <a:pt x="17467" y="173418"/>
                        </a:lnTo>
                        <a:cubicBezTo>
                          <a:pt x="7486" y="173418"/>
                          <a:pt x="0" y="165932"/>
                          <a:pt x="0" y="155952"/>
                        </a:cubicBezTo>
                        <a:lnTo>
                          <a:pt x="0" y="16219"/>
                        </a:lnTo>
                        <a:cubicBezTo>
                          <a:pt x="1248" y="7486"/>
                          <a:pt x="8733" y="0"/>
                          <a:pt x="17467" y="0"/>
                        </a:cubicBezTo>
                        <a:lnTo>
                          <a:pt x="17467" y="0"/>
                        </a:lnTo>
                        <a:close/>
                      </a:path>
                    </a:pathLst>
                  </a:custGeom>
                  <a:solidFill>
                    <a:srgbClr val="9CCEDB"/>
                  </a:solidFill>
                  <a:ln w="1234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9" name="Freeform: Shape 258">
                    <a:extLst>
                      <a:ext uri="{FF2B5EF4-FFF2-40B4-BE49-F238E27FC236}">
                        <a16:creationId xmlns="" xmlns:a16="http://schemas.microsoft.com/office/drawing/2014/main" id="{8B91A5E5-6287-4162-9185-73712D726335}"/>
                      </a:ext>
                    </a:extLst>
                  </p:cNvPr>
                  <p:cNvSpPr/>
                  <p:nvPr/>
                </p:nvSpPr>
                <p:spPr>
                  <a:xfrm>
                    <a:off x="636442" y="986737"/>
                    <a:ext cx="224570" cy="199618"/>
                  </a:xfrm>
                  <a:custGeom>
                    <a:avLst/>
                    <a:gdLst>
                      <a:gd name="connsiteX0" fmla="*/ 17467 w 224570"/>
                      <a:gd name="connsiteY0" fmla="*/ 0 h 199618"/>
                      <a:gd name="connsiteX1" fmla="*/ 212094 w 224570"/>
                      <a:gd name="connsiteY1" fmla="*/ 0 h 199618"/>
                      <a:gd name="connsiteX2" fmla="*/ 229560 w 224570"/>
                      <a:gd name="connsiteY2" fmla="*/ 17467 h 199618"/>
                      <a:gd name="connsiteX3" fmla="*/ 229560 w 224570"/>
                      <a:gd name="connsiteY3" fmla="*/ 157199 h 199618"/>
                      <a:gd name="connsiteX4" fmla="*/ 212094 w 224570"/>
                      <a:gd name="connsiteY4" fmla="*/ 174666 h 199618"/>
                      <a:gd name="connsiteX5" fmla="*/ 64876 w 224570"/>
                      <a:gd name="connsiteY5" fmla="*/ 174666 h 199618"/>
                      <a:gd name="connsiteX6" fmla="*/ 32438 w 224570"/>
                      <a:gd name="connsiteY6" fmla="*/ 205856 h 199618"/>
                      <a:gd name="connsiteX7" fmla="*/ 36181 w 224570"/>
                      <a:gd name="connsiteY7" fmla="*/ 173418 h 199618"/>
                      <a:gd name="connsiteX8" fmla="*/ 17467 w 224570"/>
                      <a:gd name="connsiteY8" fmla="*/ 173418 h 199618"/>
                      <a:gd name="connsiteX9" fmla="*/ 0 w 224570"/>
                      <a:gd name="connsiteY9" fmla="*/ 155952 h 199618"/>
                      <a:gd name="connsiteX10" fmla="*/ 0 w 224570"/>
                      <a:gd name="connsiteY10" fmla="*/ 16219 h 199618"/>
                      <a:gd name="connsiteX11" fmla="*/ 17467 w 224570"/>
                      <a:gd name="connsiteY11" fmla="*/ 0 h 199618"/>
                      <a:gd name="connsiteX12" fmla="*/ 17467 w 224570"/>
                      <a:gd name="connsiteY12" fmla="*/ 0 h 199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4570" h="199618">
                        <a:moveTo>
                          <a:pt x="17467" y="0"/>
                        </a:moveTo>
                        <a:lnTo>
                          <a:pt x="212094" y="0"/>
                        </a:lnTo>
                        <a:cubicBezTo>
                          <a:pt x="222075" y="0"/>
                          <a:pt x="229560" y="7486"/>
                          <a:pt x="229560" y="17467"/>
                        </a:cubicBezTo>
                        <a:lnTo>
                          <a:pt x="229560" y="157199"/>
                        </a:lnTo>
                        <a:cubicBezTo>
                          <a:pt x="229560" y="165932"/>
                          <a:pt x="222075" y="174666"/>
                          <a:pt x="212094" y="174666"/>
                        </a:cubicBezTo>
                        <a:lnTo>
                          <a:pt x="64876" y="174666"/>
                        </a:lnTo>
                        <a:lnTo>
                          <a:pt x="32438" y="205856"/>
                        </a:lnTo>
                        <a:lnTo>
                          <a:pt x="36181" y="173418"/>
                        </a:lnTo>
                        <a:lnTo>
                          <a:pt x="17467" y="173418"/>
                        </a:lnTo>
                        <a:cubicBezTo>
                          <a:pt x="7486" y="173418"/>
                          <a:pt x="0" y="165932"/>
                          <a:pt x="0" y="155952"/>
                        </a:cubicBezTo>
                        <a:lnTo>
                          <a:pt x="0" y="16219"/>
                        </a:lnTo>
                        <a:cubicBezTo>
                          <a:pt x="1248" y="7486"/>
                          <a:pt x="8733" y="0"/>
                          <a:pt x="17467" y="0"/>
                        </a:cubicBezTo>
                        <a:lnTo>
                          <a:pt x="17467" y="0"/>
                        </a:lnTo>
                        <a:close/>
                      </a:path>
                    </a:pathLst>
                  </a:custGeom>
                  <a:noFill/>
                  <a:ln w="9525" cap="flat">
                    <a:solidFill>
                      <a:srgbClr val="0A4D5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="" xmlns:a16="http://schemas.microsoft.com/office/drawing/2014/main" id="{B8557F7A-1F3F-4F4A-804A-AA2A97A30389}"/>
                      </a:ext>
                    </a:extLst>
                  </p:cNvPr>
                  <p:cNvSpPr/>
                  <p:nvPr/>
                </p:nvSpPr>
                <p:spPr>
                  <a:xfrm>
                    <a:off x="700071" y="913128"/>
                    <a:ext cx="249522" cy="224570"/>
                  </a:xfrm>
                  <a:custGeom>
                    <a:avLst/>
                    <a:gdLst>
                      <a:gd name="connsiteX0" fmla="*/ 230808 w 249522"/>
                      <a:gd name="connsiteY0" fmla="*/ 0 h 224570"/>
                      <a:gd name="connsiteX1" fmla="*/ 18714 w 249522"/>
                      <a:gd name="connsiteY1" fmla="*/ 0 h 224570"/>
                      <a:gd name="connsiteX2" fmla="*/ 0 w 249522"/>
                      <a:gd name="connsiteY2" fmla="*/ 18714 h 224570"/>
                      <a:gd name="connsiteX3" fmla="*/ 0 w 249522"/>
                      <a:gd name="connsiteY3" fmla="*/ 173418 h 224570"/>
                      <a:gd name="connsiteX4" fmla="*/ 18714 w 249522"/>
                      <a:gd name="connsiteY4" fmla="*/ 192132 h 224570"/>
                      <a:gd name="connsiteX5" fmla="*/ 180904 w 249522"/>
                      <a:gd name="connsiteY5" fmla="*/ 192132 h 224570"/>
                      <a:gd name="connsiteX6" fmla="*/ 215837 w 249522"/>
                      <a:gd name="connsiteY6" fmla="*/ 228313 h 224570"/>
                      <a:gd name="connsiteX7" fmla="*/ 212094 w 249522"/>
                      <a:gd name="connsiteY7" fmla="*/ 192132 h 224570"/>
                      <a:gd name="connsiteX8" fmla="*/ 230808 w 249522"/>
                      <a:gd name="connsiteY8" fmla="*/ 192132 h 224570"/>
                      <a:gd name="connsiteX9" fmla="*/ 249522 w 249522"/>
                      <a:gd name="connsiteY9" fmla="*/ 173418 h 224570"/>
                      <a:gd name="connsiteX10" fmla="*/ 249522 w 249522"/>
                      <a:gd name="connsiteY10" fmla="*/ 18714 h 224570"/>
                      <a:gd name="connsiteX11" fmla="*/ 230808 w 249522"/>
                      <a:gd name="connsiteY11" fmla="*/ 0 h 224570"/>
                      <a:gd name="connsiteX12" fmla="*/ 230808 w 249522"/>
                      <a:gd name="connsiteY12" fmla="*/ 0 h 224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9522" h="224570">
                        <a:moveTo>
                          <a:pt x="230808" y="0"/>
                        </a:moveTo>
                        <a:lnTo>
                          <a:pt x="18714" y="0"/>
                        </a:lnTo>
                        <a:cubicBezTo>
                          <a:pt x="8733" y="0"/>
                          <a:pt x="0" y="7486"/>
                          <a:pt x="0" y="18714"/>
                        </a:cubicBezTo>
                        <a:lnTo>
                          <a:pt x="0" y="173418"/>
                        </a:lnTo>
                        <a:cubicBezTo>
                          <a:pt x="0" y="183399"/>
                          <a:pt x="8733" y="192132"/>
                          <a:pt x="18714" y="192132"/>
                        </a:cubicBezTo>
                        <a:lnTo>
                          <a:pt x="180904" y="192132"/>
                        </a:lnTo>
                        <a:lnTo>
                          <a:pt x="215837" y="228313"/>
                        </a:lnTo>
                        <a:lnTo>
                          <a:pt x="212094" y="192132"/>
                        </a:lnTo>
                        <a:lnTo>
                          <a:pt x="230808" y="192132"/>
                        </a:lnTo>
                        <a:cubicBezTo>
                          <a:pt x="240789" y="192132"/>
                          <a:pt x="249522" y="183399"/>
                          <a:pt x="249522" y="173418"/>
                        </a:cubicBezTo>
                        <a:lnTo>
                          <a:pt x="249522" y="18714"/>
                        </a:lnTo>
                        <a:cubicBezTo>
                          <a:pt x="250770" y="7486"/>
                          <a:pt x="242037" y="0"/>
                          <a:pt x="230808" y="0"/>
                        </a:cubicBezTo>
                        <a:lnTo>
                          <a:pt x="2308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34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1" name="Freeform: Shape 260">
                    <a:extLst>
                      <a:ext uri="{FF2B5EF4-FFF2-40B4-BE49-F238E27FC236}">
                        <a16:creationId xmlns="" xmlns:a16="http://schemas.microsoft.com/office/drawing/2014/main" id="{F36AA58B-09A3-4F35-9D17-262C3C142F04}"/>
                      </a:ext>
                    </a:extLst>
                  </p:cNvPr>
                  <p:cNvSpPr/>
                  <p:nvPr/>
                </p:nvSpPr>
                <p:spPr>
                  <a:xfrm>
                    <a:off x="700071" y="913128"/>
                    <a:ext cx="249522" cy="224570"/>
                  </a:xfrm>
                  <a:custGeom>
                    <a:avLst/>
                    <a:gdLst>
                      <a:gd name="connsiteX0" fmla="*/ 230808 w 249522"/>
                      <a:gd name="connsiteY0" fmla="*/ 0 h 224570"/>
                      <a:gd name="connsiteX1" fmla="*/ 18714 w 249522"/>
                      <a:gd name="connsiteY1" fmla="*/ 0 h 224570"/>
                      <a:gd name="connsiteX2" fmla="*/ 0 w 249522"/>
                      <a:gd name="connsiteY2" fmla="*/ 18714 h 224570"/>
                      <a:gd name="connsiteX3" fmla="*/ 0 w 249522"/>
                      <a:gd name="connsiteY3" fmla="*/ 173418 h 224570"/>
                      <a:gd name="connsiteX4" fmla="*/ 18714 w 249522"/>
                      <a:gd name="connsiteY4" fmla="*/ 192132 h 224570"/>
                      <a:gd name="connsiteX5" fmla="*/ 180904 w 249522"/>
                      <a:gd name="connsiteY5" fmla="*/ 192132 h 224570"/>
                      <a:gd name="connsiteX6" fmla="*/ 215837 w 249522"/>
                      <a:gd name="connsiteY6" fmla="*/ 228313 h 224570"/>
                      <a:gd name="connsiteX7" fmla="*/ 212094 w 249522"/>
                      <a:gd name="connsiteY7" fmla="*/ 192132 h 224570"/>
                      <a:gd name="connsiteX8" fmla="*/ 230808 w 249522"/>
                      <a:gd name="connsiteY8" fmla="*/ 192132 h 224570"/>
                      <a:gd name="connsiteX9" fmla="*/ 249522 w 249522"/>
                      <a:gd name="connsiteY9" fmla="*/ 173418 h 224570"/>
                      <a:gd name="connsiteX10" fmla="*/ 249522 w 249522"/>
                      <a:gd name="connsiteY10" fmla="*/ 18714 h 224570"/>
                      <a:gd name="connsiteX11" fmla="*/ 230808 w 249522"/>
                      <a:gd name="connsiteY11" fmla="*/ 0 h 224570"/>
                      <a:gd name="connsiteX12" fmla="*/ 230808 w 249522"/>
                      <a:gd name="connsiteY12" fmla="*/ 0 h 224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9522" h="224570">
                        <a:moveTo>
                          <a:pt x="230808" y="0"/>
                        </a:moveTo>
                        <a:lnTo>
                          <a:pt x="18714" y="0"/>
                        </a:lnTo>
                        <a:cubicBezTo>
                          <a:pt x="8733" y="0"/>
                          <a:pt x="0" y="7486"/>
                          <a:pt x="0" y="18714"/>
                        </a:cubicBezTo>
                        <a:lnTo>
                          <a:pt x="0" y="173418"/>
                        </a:lnTo>
                        <a:cubicBezTo>
                          <a:pt x="0" y="183399"/>
                          <a:pt x="8733" y="192132"/>
                          <a:pt x="18714" y="192132"/>
                        </a:cubicBezTo>
                        <a:lnTo>
                          <a:pt x="180904" y="192132"/>
                        </a:lnTo>
                        <a:lnTo>
                          <a:pt x="215837" y="228313"/>
                        </a:lnTo>
                        <a:lnTo>
                          <a:pt x="212094" y="192132"/>
                        </a:lnTo>
                        <a:lnTo>
                          <a:pt x="230808" y="192132"/>
                        </a:lnTo>
                        <a:cubicBezTo>
                          <a:pt x="240789" y="192132"/>
                          <a:pt x="249522" y="183399"/>
                          <a:pt x="249522" y="173418"/>
                        </a:cubicBezTo>
                        <a:lnTo>
                          <a:pt x="249522" y="18714"/>
                        </a:lnTo>
                        <a:cubicBezTo>
                          <a:pt x="250770" y="7486"/>
                          <a:pt x="242037" y="0"/>
                          <a:pt x="230808" y="0"/>
                        </a:cubicBezTo>
                        <a:lnTo>
                          <a:pt x="230808" y="0"/>
                        </a:lnTo>
                        <a:close/>
                      </a:path>
                    </a:pathLst>
                  </a:custGeom>
                  <a:noFill/>
                  <a:ln w="9525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2" name="Freeform: Shape 261">
                    <a:extLst>
                      <a:ext uri="{FF2B5EF4-FFF2-40B4-BE49-F238E27FC236}">
                        <a16:creationId xmlns="" xmlns:a16="http://schemas.microsoft.com/office/drawing/2014/main" id="{39B009BE-0860-4C00-A53A-050872A1582B}"/>
                      </a:ext>
                    </a:extLst>
                  </p:cNvPr>
                  <p:cNvSpPr/>
                  <p:nvPr/>
                </p:nvSpPr>
                <p:spPr>
                  <a:xfrm>
                    <a:off x="631452" y="906890"/>
                    <a:ext cx="324379" cy="299427"/>
                  </a:xfrm>
                  <a:custGeom>
                    <a:avLst/>
                    <a:gdLst>
                      <a:gd name="connsiteX0" fmla="*/ 0 w 324378"/>
                      <a:gd name="connsiteY0" fmla="*/ 301922 h 299427"/>
                      <a:gd name="connsiteX1" fmla="*/ 330617 w 324378"/>
                      <a:gd name="connsiteY1" fmla="*/ 301922 h 299427"/>
                      <a:gd name="connsiteX2" fmla="*/ 330617 w 324378"/>
                      <a:gd name="connsiteY2" fmla="*/ 0 h 299427"/>
                      <a:gd name="connsiteX3" fmla="*/ 0 w 324378"/>
                      <a:gd name="connsiteY3" fmla="*/ 0 h 299427"/>
                      <a:gd name="connsiteX4" fmla="*/ 0 w 324378"/>
                      <a:gd name="connsiteY4" fmla="*/ 301922 h 29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4378" h="299427">
                        <a:moveTo>
                          <a:pt x="0" y="301922"/>
                        </a:moveTo>
                        <a:lnTo>
                          <a:pt x="330617" y="301922"/>
                        </a:lnTo>
                        <a:lnTo>
                          <a:pt x="330617" y="0"/>
                        </a:lnTo>
                        <a:lnTo>
                          <a:pt x="0" y="0"/>
                        </a:lnTo>
                        <a:lnTo>
                          <a:pt x="0" y="301922"/>
                        </a:lnTo>
                        <a:close/>
                      </a:path>
                    </a:pathLst>
                  </a:custGeom>
                  <a:noFill/>
                  <a:ln w="1234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3" name="Freeform: Shape 262">
                    <a:extLst>
                      <a:ext uri="{FF2B5EF4-FFF2-40B4-BE49-F238E27FC236}">
                        <a16:creationId xmlns="" xmlns:a16="http://schemas.microsoft.com/office/drawing/2014/main" id="{C9EC0EC2-4391-44BA-AB56-2AA8B2C41C43}"/>
                      </a:ext>
                    </a:extLst>
                  </p:cNvPr>
                  <p:cNvSpPr/>
                  <p:nvPr/>
                </p:nvSpPr>
                <p:spPr>
                  <a:xfrm>
                    <a:off x="631452" y="906890"/>
                    <a:ext cx="324379" cy="299427"/>
                  </a:xfrm>
                  <a:custGeom>
                    <a:avLst/>
                    <a:gdLst>
                      <a:gd name="connsiteX0" fmla="*/ 0 w 324378"/>
                      <a:gd name="connsiteY0" fmla="*/ 301922 h 299427"/>
                      <a:gd name="connsiteX1" fmla="*/ 330617 w 324378"/>
                      <a:gd name="connsiteY1" fmla="*/ 301922 h 299427"/>
                      <a:gd name="connsiteX2" fmla="*/ 330617 w 324378"/>
                      <a:gd name="connsiteY2" fmla="*/ 0 h 299427"/>
                      <a:gd name="connsiteX3" fmla="*/ 0 w 324378"/>
                      <a:gd name="connsiteY3" fmla="*/ 0 h 299427"/>
                      <a:gd name="connsiteX4" fmla="*/ 0 w 324378"/>
                      <a:gd name="connsiteY4" fmla="*/ 301922 h 29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4378" h="299427">
                        <a:moveTo>
                          <a:pt x="0" y="301922"/>
                        </a:moveTo>
                        <a:lnTo>
                          <a:pt x="330617" y="301922"/>
                        </a:lnTo>
                        <a:lnTo>
                          <a:pt x="330617" y="0"/>
                        </a:lnTo>
                        <a:lnTo>
                          <a:pt x="0" y="0"/>
                        </a:lnTo>
                        <a:lnTo>
                          <a:pt x="0" y="301922"/>
                        </a:lnTo>
                        <a:close/>
                      </a:path>
                    </a:pathLst>
                  </a:custGeom>
                  <a:noFill/>
                  <a:ln w="1234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264" name="Graphic 77">
                    <a:extLst>
                      <a:ext uri="{FF2B5EF4-FFF2-40B4-BE49-F238E27FC236}">
                        <a16:creationId xmlns="" xmlns:a16="http://schemas.microsoft.com/office/drawing/2014/main" id="{66A6694E-7C07-4F6A-9243-45CB0285709B}"/>
                      </a:ext>
                    </a:extLst>
                  </p:cNvPr>
                  <p:cNvGrpSpPr/>
                  <p:nvPr/>
                </p:nvGrpSpPr>
                <p:grpSpPr>
                  <a:xfrm>
                    <a:off x="809860" y="958042"/>
                    <a:ext cx="12476" cy="99809"/>
                    <a:chOff x="809860" y="958042"/>
                    <a:chExt cx="12476" cy="99809"/>
                  </a:xfrm>
                  <a:noFill/>
                </p:grpSpPr>
                <p:sp>
                  <p:nvSpPr>
                    <p:cNvPr id="265" name="Freeform: Shape 264">
                      <a:extLst>
                        <a:ext uri="{FF2B5EF4-FFF2-40B4-BE49-F238E27FC236}">
                          <a16:creationId xmlns="" xmlns:a16="http://schemas.microsoft.com/office/drawing/2014/main" id="{736BD0AA-72E8-4431-8DDB-B35017E0B2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9860" y="958042"/>
                      <a:ext cx="12476" cy="12476"/>
                    </a:xfrm>
                    <a:custGeom>
                      <a:avLst/>
                      <a:gdLst>
                        <a:gd name="connsiteX0" fmla="*/ 22457 w 12476"/>
                        <a:gd name="connsiteY0" fmla="*/ 11229 h 12476"/>
                        <a:gd name="connsiteX1" fmla="*/ 11229 w 12476"/>
                        <a:gd name="connsiteY1" fmla="*/ 22457 h 12476"/>
                        <a:gd name="connsiteX2" fmla="*/ 0 w 12476"/>
                        <a:gd name="connsiteY2" fmla="*/ 11229 h 12476"/>
                        <a:gd name="connsiteX3" fmla="*/ 11229 w 12476"/>
                        <a:gd name="connsiteY3" fmla="*/ 0 h 12476"/>
                        <a:gd name="connsiteX4" fmla="*/ 22457 w 12476"/>
                        <a:gd name="connsiteY4" fmla="*/ 11229 h 12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476" h="12476">
                          <a:moveTo>
                            <a:pt x="22457" y="11229"/>
                          </a:moveTo>
                          <a:cubicBezTo>
                            <a:pt x="22457" y="17430"/>
                            <a:pt x="17430" y="22457"/>
                            <a:pt x="11229" y="22457"/>
                          </a:cubicBezTo>
                          <a:cubicBezTo>
                            <a:pt x="5027" y="22457"/>
                            <a:pt x="0" y="17430"/>
                            <a:pt x="0" y="11229"/>
                          </a:cubicBezTo>
                          <a:cubicBezTo>
                            <a:pt x="0" y="5027"/>
                            <a:pt x="5027" y="0"/>
                            <a:pt x="11229" y="0"/>
                          </a:cubicBezTo>
                          <a:cubicBezTo>
                            <a:pt x="17430" y="0"/>
                            <a:pt x="22457" y="5027"/>
                            <a:pt x="22457" y="11229"/>
                          </a:cubicBezTo>
                          <a:close/>
                        </a:path>
                      </a:pathLst>
                    </a:custGeom>
                    <a:noFill/>
                    <a:ln w="9525" cap="flat">
                      <a:solidFill>
                        <a:srgbClr val="521E59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" name="Freeform: Shape 265">
                      <a:extLst>
                        <a:ext uri="{FF2B5EF4-FFF2-40B4-BE49-F238E27FC236}">
                          <a16:creationId xmlns="" xmlns:a16="http://schemas.microsoft.com/office/drawing/2014/main" id="{9F630B0D-2DBA-4BA6-948F-AA1503C14C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9860" y="1000461"/>
                      <a:ext cx="12476" cy="62381"/>
                    </a:xfrm>
                    <a:custGeom>
                      <a:avLst/>
                      <a:gdLst>
                        <a:gd name="connsiteX0" fmla="*/ 11228 w 12476"/>
                        <a:gd name="connsiteY0" fmla="*/ 0 h 62380"/>
                        <a:gd name="connsiteX1" fmla="*/ 11228 w 12476"/>
                        <a:gd name="connsiteY1" fmla="*/ 0 h 62380"/>
                        <a:gd name="connsiteX2" fmla="*/ 22457 w 12476"/>
                        <a:gd name="connsiteY2" fmla="*/ 11229 h 62380"/>
                        <a:gd name="connsiteX3" fmla="*/ 22457 w 12476"/>
                        <a:gd name="connsiteY3" fmla="*/ 57390 h 62380"/>
                        <a:gd name="connsiteX4" fmla="*/ 11228 w 12476"/>
                        <a:gd name="connsiteY4" fmla="*/ 68619 h 62380"/>
                        <a:gd name="connsiteX5" fmla="*/ 11228 w 12476"/>
                        <a:gd name="connsiteY5" fmla="*/ 68619 h 62380"/>
                        <a:gd name="connsiteX6" fmla="*/ 0 w 12476"/>
                        <a:gd name="connsiteY6" fmla="*/ 57390 h 62380"/>
                        <a:gd name="connsiteX7" fmla="*/ 0 w 12476"/>
                        <a:gd name="connsiteY7" fmla="*/ 11229 h 62380"/>
                        <a:gd name="connsiteX8" fmla="*/ 11228 w 12476"/>
                        <a:gd name="connsiteY8" fmla="*/ 0 h 62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476" h="62380">
                          <a:moveTo>
                            <a:pt x="11228" y="0"/>
                          </a:moveTo>
                          <a:lnTo>
                            <a:pt x="11228" y="0"/>
                          </a:lnTo>
                          <a:cubicBezTo>
                            <a:pt x="17467" y="0"/>
                            <a:pt x="22457" y="4990"/>
                            <a:pt x="22457" y="11229"/>
                          </a:cubicBezTo>
                          <a:lnTo>
                            <a:pt x="22457" y="57390"/>
                          </a:lnTo>
                          <a:cubicBezTo>
                            <a:pt x="22457" y="63628"/>
                            <a:pt x="17467" y="68619"/>
                            <a:pt x="11228" y="68619"/>
                          </a:cubicBezTo>
                          <a:lnTo>
                            <a:pt x="11228" y="68619"/>
                          </a:lnTo>
                          <a:cubicBezTo>
                            <a:pt x="4990" y="68619"/>
                            <a:pt x="0" y="63628"/>
                            <a:pt x="0" y="57390"/>
                          </a:cubicBezTo>
                          <a:lnTo>
                            <a:pt x="0" y="11229"/>
                          </a:lnTo>
                          <a:cubicBezTo>
                            <a:pt x="0" y="4990"/>
                            <a:pt x="4990" y="0"/>
                            <a:pt x="11228" y="0"/>
                          </a:cubicBezTo>
                          <a:close/>
                        </a:path>
                      </a:pathLst>
                    </a:custGeom>
                    <a:noFill/>
                    <a:ln w="9525" cap="flat">
                      <a:solidFill>
                        <a:srgbClr val="521E59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308" name="Rectangle: Rounded Corners 307">
                <a:extLst>
                  <a:ext uri="{FF2B5EF4-FFF2-40B4-BE49-F238E27FC236}">
                    <a16:creationId xmlns="" xmlns:a16="http://schemas.microsoft.com/office/drawing/2014/main" id="{C8720576-8EFF-4059-95E4-827614F9E0CA}"/>
                  </a:ext>
                </a:extLst>
              </p:cNvPr>
              <p:cNvSpPr/>
              <p:nvPr/>
            </p:nvSpPr>
            <p:spPr>
              <a:xfrm>
                <a:off x="4689769" y="2088162"/>
                <a:ext cx="3236541" cy="727699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ru-RU" sz="1100" b="1" dirty="0">
                    <a:solidFill>
                      <a:srgbClr val="1263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Подготовительный этап</a:t>
                </a:r>
              </a:p>
              <a:p>
                <a:pPr>
                  <a:spcAft>
                    <a:spcPts val="300"/>
                  </a:spcAft>
                </a:pPr>
                <a:r>
                  <a:rPr lang="ru-RU" sz="105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Информирование гидроэнергетических объектов и (или) головных организаций о существовании системы оценки и оказание консультационной поддержки по использованию системы оценки</a:t>
                </a:r>
                <a:endParaRPr lang="ru-RU" sz="105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8C25D8B3-48AA-42C3-B1F3-13D152C752BF}"/>
                </a:ext>
              </a:extLst>
            </p:cNvPr>
            <p:cNvGrpSpPr/>
            <p:nvPr/>
          </p:nvGrpSpPr>
          <p:grpSpPr>
            <a:xfrm>
              <a:off x="4016547" y="3108278"/>
              <a:ext cx="3909764" cy="874801"/>
              <a:chOff x="4016547" y="3030539"/>
              <a:chExt cx="3909764" cy="874801"/>
            </a:xfrm>
          </p:grpSpPr>
          <p:grpSp>
            <p:nvGrpSpPr>
              <p:cNvPr id="239" name="Group 238">
                <a:extLst>
                  <a:ext uri="{FF2B5EF4-FFF2-40B4-BE49-F238E27FC236}">
                    <a16:creationId xmlns="" xmlns:a16="http://schemas.microsoft.com/office/drawing/2014/main" id="{BF8B02F5-055D-4592-82E0-502AD68CD94C}"/>
                  </a:ext>
                </a:extLst>
              </p:cNvPr>
              <p:cNvGrpSpPr/>
              <p:nvPr/>
            </p:nvGrpSpPr>
            <p:grpSpPr>
              <a:xfrm>
                <a:off x="4016547" y="3117282"/>
                <a:ext cx="579773" cy="788058"/>
                <a:chOff x="458237" y="1751823"/>
                <a:chExt cx="692508" cy="941293"/>
              </a:xfrm>
            </p:grpSpPr>
            <p:grpSp>
              <p:nvGrpSpPr>
                <p:cNvPr id="240" name="Group 239">
                  <a:extLst>
                    <a:ext uri="{FF2B5EF4-FFF2-40B4-BE49-F238E27FC236}">
                      <a16:creationId xmlns="" xmlns:a16="http://schemas.microsoft.com/office/drawing/2014/main" id="{16F44958-87C2-4B07-BB71-2A744FB01CF6}"/>
                    </a:ext>
                  </a:extLst>
                </p:cNvPr>
                <p:cNvGrpSpPr/>
                <p:nvPr/>
              </p:nvGrpSpPr>
              <p:grpSpPr>
                <a:xfrm>
                  <a:off x="458237" y="1751823"/>
                  <a:ext cx="692508" cy="941293"/>
                  <a:chOff x="458237" y="699249"/>
                  <a:chExt cx="692508" cy="941293"/>
                </a:xfrm>
              </p:grpSpPr>
              <p:sp>
                <p:nvSpPr>
                  <p:cNvPr id="253" name="Oval 252">
                    <a:extLst>
                      <a:ext uri="{FF2B5EF4-FFF2-40B4-BE49-F238E27FC236}">
                        <a16:creationId xmlns="" xmlns:a16="http://schemas.microsoft.com/office/drawing/2014/main" id="{41C8394B-E864-4B58-8B80-18E2EA15C7EA}"/>
                      </a:ext>
                    </a:extLst>
                  </p:cNvPr>
                  <p:cNvSpPr/>
                  <p:nvPr/>
                </p:nvSpPr>
                <p:spPr>
                  <a:xfrm>
                    <a:off x="458237" y="699249"/>
                    <a:ext cx="692508" cy="69250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6D207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en-US" sz="9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4" name="Arrow: Down 253">
                    <a:extLst>
                      <a:ext uri="{FF2B5EF4-FFF2-40B4-BE49-F238E27FC236}">
                        <a16:creationId xmlns="" xmlns:a16="http://schemas.microsoft.com/office/drawing/2014/main" id="{91E097D4-B05A-4B3E-A057-05FFA3BA201B}"/>
                      </a:ext>
                    </a:extLst>
                  </p:cNvPr>
                  <p:cNvSpPr/>
                  <p:nvPr/>
                </p:nvSpPr>
                <p:spPr>
                  <a:xfrm>
                    <a:off x="596224" y="1491984"/>
                    <a:ext cx="416533" cy="148558"/>
                  </a:xfrm>
                  <a:prstGeom prst="downArrow">
                    <a:avLst>
                      <a:gd name="adj1" fmla="val 100000"/>
                      <a:gd name="adj2" fmla="val 97283"/>
                    </a:avLst>
                  </a:prstGeom>
                  <a:solidFill>
                    <a:srgbClr val="1263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ru-RU" sz="1000" b="1" dirty="0">
                        <a:solidFill>
                          <a:srgbClr val="126380"/>
                        </a:solidFill>
                      </a:rPr>
                      <a:t> </a:t>
                    </a:r>
                    <a:endParaRPr lang="en-US" sz="1000" b="1" dirty="0">
                      <a:solidFill>
                        <a:srgbClr val="126380"/>
                      </a:solidFill>
                    </a:endParaRPr>
                  </a:p>
                </p:txBody>
              </p:sp>
            </p:grpSp>
            <p:grpSp>
              <p:nvGrpSpPr>
                <p:cNvPr id="241" name="Group 240">
                  <a:extLst>
                    <a:ext uri="{FF2B5EF4-FFF2-40B4-BE49-F238E27FC236}">
                      <a16:creationId xmlns="" xmlns:a16="http://schemas.microsoft.com/office/drawing/2014/main" id="{C6C070C1-A7DA-4970-B048-3B1D19FA86B2}"/>
                    </a:ext>
                  </a:extLst>
                </p:cNvPr>
                <p:cNvGrpSpPr/>
                <p:nvPr/>
              </p:nvGrpSpPr>
              <p:grpSpPr>
                <a:xfrm>
                  <a:off x="569964" y="1853438"/>
                  <a:ext cx="459081" cy="490737"/>
                  <a:chOff x="595019" y="1874072"/>
                  <a:chExt cx="391458" cy="418451"/>
                </a:xfrm>
              </p:grpSpPr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241A6B9E-51D4-4CD2-ADDD-F3EF2171BA8C}"/>
                      </a:ext>
                    </a:extLst>
                  </p:cNvPr>
                  <p:cNvSpPr/>
                  <p:nvPr/>
                </p:nvSpPr>
                <p:spPr>
                  <a:xfrm>
                    <a:off x="825442" y="1978810"/>
                    <a:ext cx="78554" cy="45823"/>
                  </a:xfrm>
                  <a:custGeom>
                    <a:avLst/>
                    <a:gdLst>
                      <a:gd name="connsiteX0" fmla="*/ 83790 w 78553"/>
                      <a:gd name="connsiteY0" fmla="*/ 0 h 45822"/>
                      <a:gd name="connsiteX1" fmla="*/ 0 w 78553"/>
                      <a:gd name="connsiteY1" fmla="*/ 49096 h 45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8553" h="45822">
                        <a:moveTo>
                          <a:pt x="83790" y="0"/>
                        </a:moveTo>
                        <a:lnTo>
                          <a:pt x="0" y="49096"/>
                        </a:lnTo>
                      </a:path>
                    </a:pathLst>
                  </a:custGeom>
                  <a:ln w="9525" cap="rnd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3" name="Freeform: Shape 242">
                    <a:extLst>
                      <a:ext uri="{FF2B5EF4-FFF2-40B4-BE49-F238E27FC236}">
                        <a16:creationId xmlns="" xmlns:a16="http://schemas.microsoft.com/office/drawing/2014/main" id="{119C1EA3-5AB0-4F78-89C1-6466A8B8C5EC}"/>
                      </a:ext>
                    </a:extLst>
                  </p:cNvPr>
                  <p:cNvSpPr/>
                  <p:nvPr/>
                </p:nvSpPr>
                <p:spPr>
                  <a:xfrm>
                    <a:off x="839189" y="1995175"/>
                    <a:ext cx="26185" cy="26184"/>
                  </a:xfrm>
                  <a:custGeom>
                    <a:avLst/>
                    <a:gdLst>
                      <a:gd name="connsiteX0" fmla="*/ 30112 w 26184"/>
                      <a:gd name="connsiteY0" fmla="*/ 15056 h 26184"/>
                      <a:gd name="connsiteX1" fmla="*/ 15056 w 26184"/>
                      <a:gd name="connsiteY1" fmla="*/ 30112 h 26184"/>
                      <a:gd name="connsiteX2" fmla="*/ 0 w 26184"/>
                      <a:gd name="connsiteY2" fmla="*/ 15056 h 26184"/>
                      <a:gd name="connsiteX3" fmla="*/ 15056 w 26184"/>
                      <a:gd name="connsiteY3" fmla="*/ 0 h 26184"/>
                      <a:gd name="connsiteX4" fmla="*/ 30112 w 26184"/>
                      <a:gd name="connsiteY4" fmla="*/ 15056 h 2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84" h="26184">
                        <a:moveTo>
                          <a:pt x="30112" y="15056"/>
                        </a:moveTo>
                        <a:cubicBezTo>
                          <a:pt x="30112" y="23371"/>
                          <a:pt x="23371" y="30112"/>
                          <a:pt x="15056" y="30112"/>
                        </a:cubicBezTo>
                        <a:cubicBezTo>
                          <a:pt x="6741" y="30112"/>
                          <a:pt x="0" y="23371"/>
                          <a:pt x="0" y="15056"/>
                        </a:cubicBezTo>
                        <a:cubicBezTo>
                          <a:pt x="0" y="6741"/>
                          <a:pt x="6741" y="0"/>
                          <a:pt x="15056" y="0"/>
                        </a:cubicBezTo>
                        <a:cubicBezTo>
                          <a:pt x="23371" y="0"/>
                          <a:pt x="30112" y="6741"/>
                          <a:pt x="30112" y="15056"/>
                        </a:cubicBezTo>
                        <a:close/>
                      </a:path>
                    </a:pathLst>
                  </a:custGeom>
                  <a:solidFill>
                    <a:srgbClr val="C7A8CC"/>
                  </a:solidFill>
                  <a:ln w="9525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4" name="Freeform: Shape 243">
                    <a:extLst>
                      <a:ext uri="{FF2B5EF4-FFF2-40B4-BE49-F238E27FC236}">
                        <a16:creationId xmlns="" xmlns:a16="http://schemas.microsoft.com/office/drawing/2014/main" id="{EF4789C0-89A4-4A7F-B3A2-C57A85EFA0D4}"/>
                      </a:ext>
                    </a:extLst>
                  </p:cNvPr>
                  <p:cNvSpPr/>
                  <p:nvPr/>
                </p:nvSpPr>
                <p:spPr>
                  <a:xfrm>
                    <a:off x="737070" y="1893056"/>
                    <a:ext cx="229115" cy="229114"/>
                  </a:xfrm>
                  <a:custGeom>
                    <a:avLst/>
                    <a:gdLst>
                      <a:gd name="connsiteX0" fmla="*/ 234351 w 229114"/>
                      <a:gd name="connsiteY0" fmla="*/ 117176 h 229114"/>
                      <a:gd name="connsiteX1" fmla="*/ 117176 w 229114"/>
                      <a:gd name="connsiteY1" fmla="*/ 234351 h 229114"/>
                      <a:gd name="connsiteX2" fmla="*/ 0 w 229114"/>
                      <a:gd name="connsiteY2" fmla="*/ 117176 h 229114"/>
                      <a:gd name="connsiteX3" fmla="*/ 117176 w 229114"/>
                      <a:gd name="connsiteY3" fmla="*/ 0 h 229114"/>
                      <a:gd name="connsiteX4" fmla="*/ 234351 w 229114"/>
                      <a:gd name="connsiteY4" fmla="*/ 117176 h 229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114" h="229114">
                        <a:moveTo>
                          <a:pt x="234351" y="117176"/>
                        </a:moveTo>
                        <a:cubicBezTo>
                          <a:pt x="234351" y="181890"/>
                          <a:pt x="181890" y="234351"/>
                          <a:pt x="117176" y="234351"/>
                        </a:cubicBezTo>
                        <a:cubicBezTo>
                          <a:pt x="52461" y="234351"/>
                          <a:pt x="0" y="181890"/>
                          <a:pt x="0" y="117176"/>
                        </a:cubicBezTo>
                        <a:cubicBezTo>
                          <a:pt x="0" y="52461"/>
                          <a:pt x="52461" y="0"/>
                          <a:pt x="117176" y="0"/>
                        </a:cubicBezTo>
                        <a:cubicBezTo>
                          <a:pt x="181890" y="0"/>
                          <a:pt x="234351" y="52461"/>
                          <a:pt x="234351" y="117176"/>
                        </a:cubicBezTo>
                        <a:close/>
                      </a:path>
                    </a:pathLst>
                  </a:custGeom>
                  <a:noFill/>
                  <a:ln w="9525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653B79B8-4870-441F-AE34-DEB34B38DD0C}"/>
                      </a:ext>
                    </a:extLst>
                  </p:cNvPr>
                  <p:cNvSpPr/>
                  <p:nvPr/>
                </p:nvSpPr>
                <p:spPr>
                  <a:xfrm>
                    <a:off x="718086" y="1874072"/>
                    <a:ext cx="268391" cy="268391"/>
                  </a:xfrm>
                  <a:custGeom>
                    <a:avLst/>
                    <a:gdLst>
                      <a:gd name="connsiteX0" fmla="*/ 272319 w 268391"/>
                      <a:gd name="connsiteY0" fmla="*/ 136159 h 268391"/>
                      <a:gd name="connsiteX1" fmla="*/ 136159 w 268391"/>
                      <a:gd name="connsiteY1" fmla="*/ 272319 h 268391"/>
                      <a:gd name="connsiteX2" fmla="*/ 0 w 268391"/>
                      <a:gd name="connsiteY2" fmla="*/ 136159 h 268391"/>
                      <a:gd name="connsiteX3" fmla="*/ 136159 w 268391"/>
                      <a:gd name="connsiteY3" fmla="*/ 0 h 268391"/>
                      <a:gd name="connsiteX4" fmla="*/ 272319 w 268391"/>
                      <a:gd name="connsiteY4" fmla="*/ 136159 h 2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8391" h="268391">
                        <a:moveTo>
                          <a:pt x="272319" y="136159"/>
                        </a:moveTo>
                        <a:cubicBezTo>
                          <a:pt x="272319" y="211358"/>
                          <a:pt x="211358" y="272319"/>
                          <a:pt x="136159" y="272319"/>
                        </a:cubicBezTo>
                        <a:cubicBezTo>
                          <a:pt x="60961" y="272319"/>
                          <a:pt x="0" y="211358"/>
                          <a:pt x="0" y="136159"/>
                        </a:cubicBezTo>
                        <a:cubicBezTo>
                          <a:pt x="0" y="60961"/>
                          <a:pt x="60961" y="0"/>
                          <a:pt x="136159" y="0"/>
                        </a:cubicBezTo>
                        <a:cubicBezTo>
                          <a:pt x="211358" y="0"/>
                          <a:pt x="272319" y="60961"/>
                          <a:pt x="272319" y="136159"/>
                        </a:cubicBezTo>
                        <a:close/>
                      </a:path>
                    </a:pathLst>
                  </a:custGeom>
                  <a:noFill/>
                  <a:ln w="9525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6" name="Freeform: Shape 245">
                    <a:extLst>
                      <a:ext uri="{FF2B5EF4-FFF2-40B4-BE49-F238E27FC236}">
                        <a16:creationId xmlns="" xmlns:a16="http://schemas.microsoft.com/office/drawing/2014/main" id="{28FEA9D5-7B19-4F61-B025-A5890EDFEE2E}"/>
                      </a:ext>
                    </a:extLst>
                  </p:cNvPr>
                  <p:cNvSpPr/>
                  <p:nvPr/>
                </p:nvSpPr>
                <p:spPr>
                  <a:xfrm>
                    <a:off x="917743" y="1923823"/>
                    <a:ext cx="13092" cy="13092"/>
                  </a:xfrm>
                  <a:custGeom>
                    <a:avLst/>
                    <a:gdLst>
                      <a:gd name="connsiteX0" fmla="*/ 0 w 13092"/>
                      <a:gd name="connsiteY0" fmla="*/ 16365 h 13092"/>
                      <a:gd name="connsiteX1" fmla="*/ 15056 w 13092"/>
                      <a:gd name="connsiteY1" fmla="*/ 0 h 13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092" h="13092">
                        <a:moveTo>
                          <a:pt x="0" y="16365"/>
                        </a:moveTo>
                        <a:lnTo>
                          <a:pt x="15056" y="0"/>
                        </a:lnTo>
                      </a:path>
                    </a:pathLst>
                  </a:custGeom>
                  <a:ln w="5894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7" name="Freeform: Shape 246">
                    <a:extLst>
                      <a:ext uri="{FF2B5EF4-FFF2-40B4-BE49-F238E27FC236}">
                        <a16:creationId xmlns="" xmlns:a16="http://schemas.microsoft.com/office/drawing/2014/main" id="{D2DCE8C4-C354-4E1A-8DED-7917D32CABD5}"/>
                      </a:ext>
                    </a:extLst>
                  </p:cNvPr>
                  <p:cNvSpPr/>
                  <p:nvPr/>
                </p:nvSpPr>
                <p:spPr>
                  <a:xfrm>
                    <a:off x="736741" y="1892384"/>
                    <a:ext cx="229115" cy="202930"/>
                  </a:xfrm>
                  <a:custGeom>
                    <a:avLst/>
                    <a:gdLst>
                      <a:gd name="connsiteX0" fmla="*/ 45497 w 229114"/>
                      <a:gd name="connsiteY0" fmla="*/ 180035 h 202929"/>
                      <a:gd name="connsiteX1" fmla="*/ 50079 w 229114"/>
                      <a:gd name="connsiteY1" fmla="*/ 50422 h 202929"/>
                      <a:gd name="connsiteX2" fmla="*/ 181002 w 229114"/>
                      <a:gd name="connsiteY2" fmla="*/ 47149 h 202929"/>
                      <a:gd name="connsiteX3" fmla="*/ 211114 w 229114"/>
                      <a:gd name="connsiteY3" fmla="*/ 103446 h 202929"/>
                      <a:gd name="connsiteX4" fmla="*/ 222243 w 229114"/>
                      <a:gd name="connsiteY4" fmla="*/ 112610 h 202929"/>
                      <a:gd name="connsiteX5" fmla="*/ 234026 w 229114"/>
                      <a:gd name="connsiteY5" fmla="*/ 111956 h 202929"/>
                      <a:gd name="connsiteX6" fmla="*/ 186894 w 229114"/>
                      <a:gd name="connsiteY6" fmla="*/ 22928 h 202929"/>
                      <a:gd name="connsiteX7" fmla="*/ 40260 w 229114"/>
                      <a:gd name="connsiteY7" fmla="*/ 28820 h 202929"/>
                      <a:gd name="connsiteX8" fmla="*/ 38296 w 229114"/>
                      <a:gd name="connsiteY8" fmla="*/ 203601 h 202929"/>
                      <a:gd name="connsiteX9" fmla="*/ 45497 w 229114"/>
                      <a:gd name="connsiteY9" fmla="*/ 195746 h 202929"/>
                      <a:gd name="connsiteX10" fmla="*/ 45497 w 229114"/>
                      <a:gd name="connsiteY10" fmla="*/ 180035 h 202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9114" h="202929">
                        <a:moveTo>
                          <a:pt x="45497" y="180035"/>
                        </a:moveTo>
                        <a:cubicBezTo>
                          <a:pt x="13421" y="142722"/>
                          <a:pt x="14076" y="86426"/>
                          <a:pt x="50079" y="50422"/>
                        </a:cubicBezTo>
                        <a:cubicBezTo>
                          <a:pt x="85429" y="15073"/>
                          <a:pt x="144344" y="13764"/>
                          <a:pt x="181002" y="47149"/>
                        </a:cubicBezTo>
                        <a:cubicBezTo>
                          <a:pt x="198022" y="62205"/>
                          <a:pt x="207841" y="82498"/>
                          <a:pt x="211114" y="103446"/>
                        </a:cubicBezTo>
                        <a:cubicBezTo>
                          <a:pt x="211769" y="108683"/>
                          <a:pt x="216351" y="112610"/>
                          <a:pt x="222243" y="112610"/>
                        </a:cubicBezTo>
                        <a:lnTo>
                          <a:pt x="234026" y="111956"/>
                        </a:lnTo>
                        <a:cubicBezTo>
                          <a:pt x="232716" y="78570"/>
                          <a:pt x="216351" y="45185"/>
                          <a:pt x="186894" y="22928"/>
                        </a:cubicBezTo>
                        <a:cubicBezTo>
                          <a:pt x="143034" y="-9802"/>
                          <a:pt x="81501" y="-7184"/>
                          <a:pt x="40260" y="28820"/>
                        </a:cubicBezTo>
                        <a:cubicBezTo>
                          <a:pt x="-13418" y="75952"/>
                          <a:pt x="-12763" y="157124"/>
                          <a:pt x="38296" y="203601"/>
                        </a:cubicBezTo>
                        <a:lnTo>
                          <a:pt x="45497" y="195746"/>
                        </a:lnTo>
                        <a:cubicBezTo>
                          <a:pt x="49425" y="191818"/>
                          <a:pt x="49425" y="184618"/>
                          <a:pt x="45497" y="180035"/>
                        </a:cubicBezTo>
                        <a:close/>
                      </a:path>
                    </a:pathLst>
                  </a:custGeom>
                  <a:solidFill>
                    <a:srgbClr val="C7A8CC"/>
                  </a:solidFill>
                  <a:ln w="9525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="" xmlns:a16="http://schemas.microsoft.com/office/drawing/2014/main" id="{7272717A-2BA1-4485-AE0E-7A6D343E0A3B}"/>
                      </a:ext>
                    </a:extLst>
                  </p:cNvPr>
                  <p:cNvSpPr/>
                  <p:nvPr/>
                </p:nvSpPr>
                <p:spPr>
                  <a:xfrm>
                    <a:off x="737070" y="2014814"/>
                    <a:ext cx="19638" cy="6546"/>
                  </a:xfrm>
                  <a:custGeom>
                    <a:avLst/>
                    <a:gdLst>
                      <a:gd name="connsiteX0" fmla="*/ 22257 w 19638"/>
                      <a:gd name="connsiteY0" fmla="*/ 0 h 0"/>
                      <a:gd name="connsiteX1" fmla="*/ 0 w 19638"/>
                      <a:gd name="connsiteY1" fmla="*/ 655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638">
                        <a:moveTo>
                          <a:pt x="22257" y="0"/>
                        </a:moveTo>
                        <a:lnTo>
                          <a:pt x="0" y="655"/>
                        </a:lnTo>
                      </a:path>
                    </a:pathLst>
                  </a:custGeom>
                  <a:ln w="9525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9" name="Freeform: Shape 248">
                    <a:extLst>
                      <a:ext uri="{FF2B5EF4-FFF2-40B4-BE49-F238E27FC236}">
                        <a16:creationId xmlns="" xmlns:a16="http://schemas.microsoft.com/office/drawing/2014/main" id="{A614CD6B-EFF3-4E57-B043-8B040B61CD93}"/>
                      </a:ext>
                    </a:extLst>
                  </p:cNvPr>
                  <p:cNvSpPr/>
                  <p:nvPr/>
                </p:nvSpPr>
                <p:spPr>
                  <a:xfrm>
                    <a:off x="767836" y="1931023"/>
                    <a:ext cx="13092" cy="13092"/>
                  </a:xfrm>
                  <a:custGeom>
                    <a:avLst/>
                    <a:gdLst>
                      <a:gd name="connsiteX0" fmla="*/ 14401 w 13092"/>
                      <a:gd name="connsiteY0" fmla="*/ 13747 h 13092"/>
                      <a:gd name="connsiteX1" fmla="*/ 0 w 13092"/>
                      <a:gd name="connsiteY1" fmla="*/ 0 h 13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092" h="13092">
                        <a:moveTo>
                          <a:pt x="14401" y="13747"/>
                        </a:moveTo>
                        <a:lnTo>
                          <a:pt x="0" y="0"/>
                        </a:lnTo>
                      </a:path>
                    </a:pathLst>
                  </a:custGeom>
                  <a:ln w="9525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0" name="Freeform: Shape 249">
                    <a:extLst>
                      <a:ext uri="{FF2B5EF4-FFF2-40B4-BE49-F238E27FC236}">
                        <a16:creationId xmlns="" xmlns:a16="http://schemas.microsoft.com/office/drawing/2014/main" id="{55DE4331-E76F-43CD-BE0F-E26753797118}"/>
                      </a:ext>
                    </a:extLst>
                  </p:cNvPr>
                  <p:cNvSpPr/>
                  <p:nvPr/>
                </p:nvSpPr>
                <p:spPr>
                  <a:xfrm>
                    <a:off x="848354" y="1893056"/>
                    <a:ext cx="6546" cy="19638"/>
                  </a:xfrm>
                  <a:custGeom>
                    <a:avLst/>
                    <a:gdLst>
                      <a:gd name="connsiteX0" fmla="*/ 1309 w 0"/>
                      <a:gd name="connsiteY0" fmla="*/ 22257 h 19638"/>
                      <a:gd name="connsiteX1" fmla="*/ 0 w 0"/>
                      <a:gd name="connsiteY1" fmla="*/ 0 h 19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19638">
                        <a:moveTo>
                          <a:pt x="1309" y="22257"/>
                        </a:moveTo>
                        <a:lnTo>
                          <a:pt x="0" y="0"/>
                        </a:lnTo>
                      </a:path>
                    </a:pathLst>
                  </a:custGeom>
                  <a:ln w="9525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1" name="Freeform: Shape 250">
                    <a:extLst>
                      <a:ext uri="{FF2B5EF4-FFF2-40B4-BE49-F238E27FC236}">
                        <a16:creationId xmlns="" xmlns:a16="http://schemas.microsoft.com/office/drawing/2014/main" id="{C01BF79D-0B8E-4B96-B244-BD6930B4EBD7}"/>
                      </a:ext>
                    </a:extLst>
                  </p:cNvPr>
                  <p:cNvSpPr/>
                  <p:nvPr/>
                </p:nvSpPr>
                <p:spPr>
                  <a:xfrm>
                    <a:off x="699440" y="2106806"/>
                    <a:ext cx="65461" cy="72007"/>
                  </a:xfrm>
                  <a:custGeom>
                    <a:avLst/>
                    <a:gdLst>
                      <a:gd name="connsiteX0" fmla="*/ 53828 w 65461"/>
                      <a:gd name="connsiteY0" fmla="*/ 0 h 72007"/>
                      <a:gd name="connsiteX1" fmla="*/ 71719 w 65461"/>
                      <a:gd name="connsiteY1" fmla="*/ 16325 h 72007"/>
                      <a:gd name="connsiteX2" fmla="*/ 17892 w 65461"/>
                      <a:gd name="connsiteY2" fmla="*/ 75319 h 72007"/>
                      <a:gd name="connsiteX3" fmla="*/ 0 w 65461"/>
                      <a:gd name="connsiteY3" fmla="*/ 58995 h 72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461" h="72007">
                        <a:moveTo>
                          <a:pt x="53828" y="0"/>
                        </a:moveTo>
                        <a:lnTo>
                          <a:pt x="71719" y="16325"/>
                        </a:lnTo>
                        <a:lnTo>
                          <a:pt x="17892" y="75319"/>
                        </a:lnTo>
                        <a:lnTo>
                          <a:pt x="0" y="58995"/>
                        </a:lnTo>
                        <a:close/>
                      </a:path>
                    </a:pathLst>
                  </a:custGeom>
                  <a:noFill/>
                  <a:ln w="9525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2" name="Freeform: Shape 251">
                    <a:extLst>
                      <a:ext uri="{FF2B5EF4-FFF2-40B4-BE49-F238E27FC236}">
                        <a16:creationId xmlns="" xmlns:a16="http://schemas.microsoft.com/office/drawing/2014/main" id="{F5572513-DF25-4B5C-A36A-2242D7ACB360}"/>
                      </a:ext>
                    </a:extLst>
                  </p:cNvPr>
                  <p:cNvSpPr/>
                  <p:nvPr/>
                </p:nvSpPr>
                <p:spPr>
                  <a:xfrm>
                    <a:off x="595019" y="2128870"/>
                    <a:ext cx="157107" cy="163653"/>
                  </a:xfrm>
                  <a:custGeom>
                    <a:avLst/>
                    <a:gdLst>
                      <a:gd name="connsiteX0" fmla="*/ 54987 w 157107"/>
                      <a:gd name="connsiteY0" fmla="*/ 164808 h 163653"/>
                      <a:gd name="connsiteX1" fmla="*/ 0 w 157107"/>
                      <a:gd name="connsiteY1" fmla="*/ 115058 h 163653"/>
                      <a:gd name="connsiteX2" fmla="*/ 98192 w 157107"/>
                      <a:gd name="connsiteY2" fmla="*/ 7047 h 163653"/>
                      <a:gd name="connsiteX3" fmla="*/ 128959 w 157107"/>
                      <a:gd name="connsiteY3" fmla="*/ 5737 h 163653"/>
                      <a:gd name="connsiteX4" fmla="*/ 151870 w 157107"/>
                      <a:gd name="connsiteY4" fmla="*/ 26685 h 163653"/>
                      <a:gd name="connsiteX5" fmla="*/ 153179 w 157107"/>
                      <a:gd name="connsiteY5" fmla="*/ 57452 h 163653"/>
                      <a:gd name="connsiteX6" fmla="*/ 54987 w 157107"/>
                      <a:gd name="connsiteY6" fmla="*/ 164808 h 163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107" h="163653">
                        <a:moveTo>
                          <a:pt x="54987" y="164808"/>
                        </a:moveTo>
                        <a:lnTo>
                          <a:pt x="0" y="115058"/>
                        </a:lnTo>
                        <a:lnTo>
                          <a:pt x="98192" y="7047"/>
                        </a:lnTo>
                        <a:cubicBezTo>
                          <a:pt x="106047" y="-2118"/>
                          <a:pt x="119794" y="-2118"/>
                          <a:pt x="128959" y="5737"/>
                        </a:cubicBezTo>
                        <a:lnTo>
                          <a:pt x="151870" y="26685"/>
                        </a:lnTo>
                        <a:cubicBezTo>
                          <a:pt x="161035" y="34540"/>
                          <a:pt x="161035" y="48287"/>
                          <a:pt x="153179" y="57452"/>
                        </a:cubicBezTo>
                        <a:lnTo>
                          <a:pt x="54987" y="164808"/>
                        </a:lnTo>
                        <a:close/>
                      </a:path>
                    </a:pathLst>
                  </a:custGeom>
                  <a:solidFill>
                    <a:srgbClr val="A3CDCD"/>
                  </a:solidFill>
                  <a:ln w="9525" cap="flat">
                    <a:solidFill>
                      <a:srgbClr val="0A4D5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309" name="Rectangle: Rounded Corners 308">
                <a:extLst>
                  <a:ext uri="{FF2B5EF4-FFF2-40B4-BE49-F238E27FC236}">
                    <a16:creationId xmlns="" xmlns:a16="http://schemas.microsoft.com/office/drawing/2014/main" id="{9FB05C0D-10B3-4662-AB50-9CE045F192B9}"/>
                  </a:ext>
                </a:extLst>
              </p:cNvPr>
              <p:cNvSpPr/>
              <p:nvPr/>
            </p:nvSpPr>
            <p:spPr>
              <a:xfrm>
                <a:off x="4689770" y="3030539"/>
                <a:ext cx="3236541" cy="585711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ru-RU" sz="1100" b="1" dirty="0">
                    <a:solidFill>
                      <a:srgbClr val="1263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Этап самооценки</a:t>
                </a:r>
              </a:p>
              <a:p>
                <a:pPr>
                  <a:spcAft>
                    <a:spcPts val="300"/>
                  </a:spcAft>
                </a:pPr>
                <a:r>
                  <a:rPr lang="ru-RU" sz="105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Проведение самооценки гидроэнергетическими объектами и (или) головными организациями. Выставление баллов 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BDEFED4-8256-421B-864E-CD8D05D19017}"/>
                </a:ext>
              </a:extLst>
            </p:cNvPr>
            <p:cNvGrpSpPr/>
            <p:nvPr/>
          </p:nvGrpSpPr>
          <p:grpSpPr>
            <a:xfrm>
              <a:off x="4016547" y="4125925"/>
              <a:ext cx="3894504" cy="872297"/>
              <a:chOff x="4016547" y="3947838"/>
              <a:chExt cx="3894504" cy="872297"/>
            </a:xfrm>
          </p:grpSpPr>
          <p:grpSp>
            <p:nvGrpSpPr>
              <p:cNvPr id="269" name="Group 268">
                <a:extLst>
                  <a:ext uri="{FF2B5EF4-FFF2-40B4-BE49-F238E27FC236}">
                    <a16:creationId xmlns="" xmlns:a16="http://schemas.microsoft.com/office/drawing/2014/main" id="{2ECBE7D0-C845-48FE-A906-904D02C2CD0B}"/>
                  </a:ext>
                </a:extLst>
              </p:cNvPr>
              <p:cNvGrpSpPr/>
              <p:nvPr/>
            </p:nvGrpSpPr>
            <p:grpSpPr>
              <a:xfrm>
                <a:off x="4016547" y="4032077"/>
                <a:ext cx="579773" cy="788058"/>
                <a:chOff x="458237" y="2791729"/>
                <a:chExt cx="692508" cy="941293"/>
              </a:xfrm>
            </p:grpSpPr>
            <p:sp>
              <p:nvSpPr>
                <p:cNvPr id="270" name="Oval 269">
                  <a:extLst>
                    <a:ext uri="{FF2B5EF4-FFF2-40B4-BE49-F238E27FC236}">
                      <a16:creationId xmlns="" xmlns:a16="http://schemas.microsoft.com/office/drawing/2014/main" id="{ED6BC2DA-A0A4-4B03-BFB9-D3963A5A6837}"/>
                    </a:ext>
                  </a:extLst>
                </p:cNvPr>
                <p:cNvSpPr/>
                <p:nvPr/>
              </p:nvSpPr>
              <p:spPr>
                <a:xfrm>
                  <a:off x="458237" y="2791729"/>
                  <a:ext cx="692508" cy="69250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6D207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en-US" sz="9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1" name="Arrow: Down 270">
                  <a:extLst>
                    <a:ext uri="{FF2B5EF4-FFF2-40B4-BE49-F238E27FC236}">
                      <a16:creationId xmlns="" xmlns:a16="http://schemas.microsoft.com/office/drawing/2014/main" id="{1D482A79-D9A2-41DF-94AB-2E6E719AFB1E}"/>
                    </a:ext>
                  </a:extLst>
                </p:cNvPr>
                <p:cNvSpPr/>
                <p:nvPr/>
              </p:nvSpPr>
              <p:spPr>
                <a:xfrm>
                  <a:off x="596224" y="3584464"/>
                  <a:ext cx="416533" cy="148558"/>
                </a:xfrm>
                <a:prstGeom prst="downArrow">
                  <a:avLst>
                    <a:gd name="adj1" fmla="val 100000"/>
                    <a:gd name="adj2" fmla="val 97283"/>
                  </a:avLst>
                </a:prstGeom>
                <a:solidFill>
                  <a:srgbClr val="1263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ru-RU" sz="1000" b="1" dirty="0">
                      <a:solidFill>
                        <a:srgbClr val="126380"/>
                      </a:solidFill>
                    </a:rPr>
                    <a:t> </a:t>
                  </a:r>
                  <a:endParaRPr lang="en-US" sz="1000" b="1" dirty="0">
                    <a:solidFill>
                      <a:srgbClr val="126380"/>
                    </a:solidFill>
                  </a:endParaRPr>
                </a:p>
              </p:txBody>
            </p:sp>
            <p:grpSp>
              <p:nvGrpSpPr>
                <p:cNvPr id="272" name="Group 271">
                  <a:extLst>
                    <a:ext uri="{FF2B5EF4-FFF2-40B4-BE49-F238E27FC236}">
                      <a16:creationId xmlns="" xmlns:a16="http://schemas.microsoft.com/office/drawing/2014/main" id="{853D0995-AEF8-4149-8F60-9169AFBA9876}"/>
                    </a:ext>
                  </a:extLst>
                </p:cNvPr>
                <p:cNvGrpSpPr/>
                <p:nvPr/>
              </p:nvGrpSpPr>
              <p:grpSpPr>
                <a:xfrm>
                  <a:off x="593886" y="2936356"/>
                  <a:ext cx="431370" cy="403254"/>
                  <a:chOff x="568340" y="2924138"/>
                  <a:chExt cx="465122" cy="434806"/>
                </a:xfrm>
              </p:grpSpPr>
              <p:sp>
                <p:nvSpPr>
                  <p:cNvPr id="273" name="Freeform: Shape 272">
                    <a:extLst>
                      <a:ext uri="{FF2B5EF4-FFF2-40B4-BE49-F238E27FC236}">
                        <a16:creationId xmlns="" xmlns:a16="http://schemas.microsoft.com/office/drawing/2014/main" id="{9B68C273-47C5-4975-AABF-7CEACC78CA74}"/>
                      </a:ext>
                    </a:extLst>
                  </p:cNvPr>
                  <p:cNvSpPr/>
                  <p:nvPr/>
                </p:nvSpPr>
                <p:spPr>
                  <a:xfrm>
                    <a:off x="569138" y="3006312"/>
                    <a:ext cx="462728" cy="263276"/>
                  </a:xfrm>
                  <a:custGeom>
                    <a:avLst/>
                    <a:gdLst>
                      <a:gd name="connsiteX0" fmla="*/ 467515 w 462727"/>
                      <a:gd name="connsiteY0" fmla="*/ 132436 h 263276"/>
                      <a:gd name="connsiteX1" fmla="*/ 233757 w 462727"/>
                      <a:gd name="connsiteY1" fmla="*/ 264872 h 263276"/>
                      <a:gd name="connsiteX2" fmla="*/ 0 w 462727"/>
                      <a:gd name="connsiteY2" fmla="*/ 132436 h 263276"/>
                      <a:gd name="connsiteX3" fmla="*/ 233757 w 462727"/>
                      <a:gd name="connsiteY3" fmla="*/ 0 h 263276"/>
                      <a:gd name="connsiteX4" fmla="*/ 467515 w 462727"/>
                      <a:gd name="connsiteY4" fmla="*/ 132436 h 263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727" h="263276">
                        <a:moveTo>
                          <a:pt x="467515" y="132436"/>
                        </a:moveTo>
                        <a:cubicBezTo>
                          <a:pt x="467515" y="205578"/>
                          <a:pt x="362858" y="264872"/>
                          <a:pt x="233757" y="264872"/>
                        </a:cubicBezTo>
                        <a:cubicBezTo>
                          <a:pt x="104657" y="264872"/>
                          <a:pt x="0" y="205578"/>
                          <a:pt x="0" y="132436"/>
                        </a:cubicBezTo>
                        <a:cubicBezTo>
                          <a:pt x="0" y="59294"/>
                          <a:pt x="104657" y="0"/>
                          <a:pt x="233757" y="0"/>
                        </a:cubicBezTo>
                        <a:cubicBezTo>
                          <a:pt x="362858" y="0"/>
                          <a:pt x="467515" y="59294"/>
                          <a:pt x="467515" y="132436"/>
                        </a:cubicBezTo>
                        <a:close/>
                      </a:path>
                    </a:pathLst>
                  </a:custGeom>
                  <a:noFill/>
                  <a:ln w="9525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="" xmlns:a16="http://schemas.microsoft.com/office/drawing/2014/main" id="{4B0EC53D-2636-46EA-9D64-2D162CD8402E}"/>
                      </a:ext>
                    </a:extLst>
                  </p:cNvPr>
                  <p:cNvSpPr/>
                  <p:nvPr/>
                </p:nvSpPr>
                <p:spPr>
                  <a:xfrm>
                    <a:off x="771781" y="3107634"/>
                    <a:ext cx="55846" cy="55847"/>
                  </a:xfrm>
                  <a:custGeom>
                    <a:avLst/>
                    <a:gdLst>
                      <a:gd name="connsiteX0" fmla="*/ 62229 w 55846"/>
                      <a:gd name="connsiteY0" fmla="*/ 31114 h 55846"/>
                      <a:gd name="connsiteX1" fmla="*/ 31114 w 55846"/>
                      <a:gd name="connsiteY1" fmla="*/ 62229 h 55846"/>
                      <a:gd name="connsiteX2" fmla="*/ 0 w 55846"/>
                      <a:gd name="connsiteY2" fmla="*/ 31114 h 55846"/>
                      <a:gd name="connsiteX3" fmla="*/ 31114 w 55846"/>
                      <a:gd name="connsiteY3" fmla="*/ 0 h 55846"/>
                      <a:gd name="connsiteX4" fmla="*/ 62229 w 55846"/>
                      <a:gd name="connsiteY4" fmla="*/ 31114 h 55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46" h="55846">
                        <a:moveTo>
                          <a:pt x="62229" y="31114"/>
                        </a:moveTo>
                        <a:cubicBezTo>
                          <a:pt x="62229" y="48299"/>
                          <a:pt x="48299" y="62229"/>
                          <a:pt x="31114" y="62229"/>
                        </a:cubicBezTo>
                        <a:cubicBezTo>
                          <a:pt x="13930" y="62229"/>
                          <a:pt x="0" y="48299"/>
                          <a:pt x="0" y="31114"/>
                        </a:cubicBezTo>
                        <a:cubicBezTo>
                          <a:pt x="0" y="13930"/>
                          <a:pt x="13930" y="0"/>
                          <a:pt x="31114" y="0"/>
                        </a:cubicBezTo>
                        <a:cubicBezTo>
                          <a:pt x="48299" y="0"/>
                          <a:pt x="62229" y="13930"/>
                          <a:pt x="62229" y="31114"/>
                        </a:cubicBezTo>
                        <a:close/>
                      </a:path>
                    </a:pathLst>
                  </a:custGeom>
                  <a:solidFill>
                    <a:srgbClr val="C7A8CC"/>
                  </a:solidFill>
                  <a:ln w="9525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="" xmlns:a16="http://schemas.microsoft.com/office/drawing/2014/main" id="{5EA4FD94-3494-4564-B2DA-C200459A3813}"/>
                      </a:ext>
                    </a:extLst>
                  </p:cNvPr>
                  <p:cNvSpPr/>
                  <p:nvPr/>
                </p:nvSpPr>
                <p:spPr>
                  <a:xfrm>
                    <a:off x="670459" y="3006312"/>
                    <a:ext cx="263276" cy="263276"/>
                  </a:xfrm>
                  <a:custGeom>
                    <a:avLst/>
                    <a:gdLst>
                      <a:gd name="connsiteX0" fmla="*/ 264872 w 263276"/>
                      <a:gd name="connsiteY0" fmla="*/ 132436 h 263276"/>
                      <a:gd name="connsiteX1" fmla="*/ 132436 w 263276"/>
                      <a:gd name="connsiteY1" fmla="*/ 264872 h 263276"/>
                      <a:gd name="connsiteX2" fmla="*/ 0 w 263276"/>
                      <a:gd name="connsiteY2" fmla="*/ 132436 h 263276"/>
                      <a:gd name="connsiteX3" fmla="*/ 132436 w 263276"/>
                      <a:gd name="connsiteY3" fmla="*/ 0 h 263276"/>
                      <a:gd name="connsiteX4" fmla="*/ 264872 w 263276"/>
                      <a:gd name="connsiteY4" fmla="*/ 132436 h 263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6" h="263276">
                        <a:moveTo>
                          <a:pt x="264872" y="132436"/>
                        </a:moveTo>
                        <a:cubicBezTo>
                          <a:pt x="264872" y="205578"/>
                          <a:pt x="205578" y="264872"/>
                          <a:pt x="132436" y="264872"/>
                        </a:cubicBezTo>
                        <a:cubicBezTo>
                          <a:pt x="59294" y="264872"/>
                          <a:pt x="0" y="205578"/>
                          <a:pt x="0" y="132436"/>
                        </a:cubicBezTo>
                        <a:cubicBezTo>
                          <a:pt x="0" y="59294"/>
                          <a:pt x="59294" y="0"/>
                          <a:pt x="132436" y="0"/>
                        </a:cubicBezTo>
                        <a:cubicBezTo>
                          <a:pt x="205578" y="0"/>
                          <a:pt x="264872" y="59294"/>
                          <a:pt x="264872" y="132436"/>
                        </a:cubicBezTo>
                        <a:close/>
                      </a:path>
                    </a:pathLst>
                  </a:custGeom>
                  <a:noFill/>
                  <a:ln w="9525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="" xmlns:a16="http://schemas.microsoft.com/office/drawing/2014/main" id="{F959A7AD-E709-4D42-B493-37C0F21231EB}"/>
                      </a:ext>
                    </a:extLst>
                  </p:cNvPr>
                  <p:cNvSpPr/>
                  <p:nvPr/>
                </p:nvSpPr>
                <p:spPr>
                  <a:xfrm>
                    <a:off x="802895" y="2930521"/>
                    <a:ext cx="7978" cy="127649"/>
                  </a:xfrm>
                  <a:custGeom>
                    <a:avLst/>
                    <a:gdLst>
                      <a:gd name="connsiteX0" fmla="*/ 0 w 0"/>
                      <a:gd name="connsiteY0" fmla="*/ 0 h 127649"/>
                      <a:gd name="connsiteX1" fmla="*/ 0 w 0"/>
                      <a:gd name="connsiteY1" fmla="*/ 133234 h 127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127649">
                        <a:moveTo>
                          <a:pt x="0" y="0"/>
                        </a:moveTo>
                        <a:lnTo>
                          <a:pt x="0" y="133234"/>
                        </a:lnTo>
                      </a:path>
                    </a:pathLst>
                  </a:custGeom>
                  <a:ln w="9525" cap="rnd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77" name="Freeform: Shape 276">
                    <a:extLst>
                      <a:ext uri="{FF2B5EF4-FFF2-40B4-BE49-F238E27FC236}">
                        <a16:creationId xmlns="" xmlns:a16="http://schemas.microsoft.com/office/drawing/2014/main" id="{C1983F9C-1FD9-4520-AF33-67A254CBAC93}"/>
                      </a:ext>
                    </a:extLst>
                  </p:cNvPr>
                  <p:cNvSpPr/>
                  <p:nvPr/>
                </p:nvSpPr>
                <p:spPr>
                  <a:xfrm>
                    <a:off x="802895" y="3227305"/>
                    <a:ext cx="7978" cy="127649"/>
                  </a:xfrm>
                  <a:custGeom>
                    <a:avLst/>
                    <a:gdLst>
                      <a:gd name="connsiteX0" fmla="*/ 0 w 0"/>
                      <a:gd name="connsiteY0" fmla="*/ 0 h 127649"/>
                      <a:gd name="connsiteX1" fmla="*/ 0 w 0"/>
                      <a:gd name="connsiteY1" fmla="*/ 133234 h 127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127649">
                        <a:moveTo>
                          <a:pt x="0" y="0"/>
                        </a:moveTo>
                        <a:lnTo>
                          <a:pt x="0" y="133234"/>
                        </a:lnTo>
                      </a:path>
                    </a:pathLst>
                  </a:custGeom>
                  <a:ln w="9525" cap="rnd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78" name="Freeform: Shape 277">
                    <a:extLst>
                      <a:ext uri="{FF2B5EF4-FFF2-40B4-BE49-F238E27FC236}">
                        <a16:creationId xmlns="" xmlns:a16="http://schemas.microsoft.com/office/drawing/2014/main" id="{9543BA91-180F-4449-A6EA-B64FE8677D3D}"/>
                      </a:ext>
                    </a:extLst>
                  </p:cNvPr>
                  <p:cNvSpPr/>
                  <p:nvPr/>
                </p:nvSpPr>
                <p:spPr>
                  <a:xfrm>
                    <a:off x="802895" y="3213742"/>
                    <a:ext cx="7978" cy="127649"/>
                  </a:xfrm>
                  <a:custGeom>
                    <a:avLst/>
                    <a:gdLst>
                      <a:gd name="connsiteX0" fmla="*/ 0 w 0"/>
                      <a:gd name="connsiteY0" fmla="*/ 0 h 127649"/>
                      <a:gd name="connsiteX1" fmla="*/ 0 w 0"/>
                      <a:gd name="connsiteY1" fmla="*/ 133234 h 127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127649">
                        <a:moveTo>
                          <a:pt x="0" y="0"/>
                        </a:moveTo>
                        <a:lnTo>
                          <a:pt x="0" y="133234"/>
                        </a:lnTo>
                      </a:path>
                    </a:pathLst>
                  </a:custGeom>
                  <a:ln w="9525" cap="rnd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="" xmlns:a16="http://schemas.microsoft.com/office/drawing/2014/main" id="{E44F84A5-B5B3-48D8-8AC3-F82C95118E17}"/>
                      </a:ext>
                    </a:extLst>
                  </p:cNvPr>
                  <p:cNvSpPr/>
                  <p:nvPr/>
                </p:nvSpPr>
                <p:spPr>
                  <a:xfrm>
                    <a:off x="802895" y="2930521"/>
                    <a:ext cx="7978" cy="127649"/>
                  </a:xfrm>
                  <a:custGeom>
                    <a:avLst/>
                    <a:gdLst>
                      <a:gd name="connsiteX0" fmla="*/ 0 w 0"/>
                      <a:gd name="connsiteY0" fmla="*/ 0 h 127649"/>
                      <a:gd name="connsiteX1" fmla="*/ 0 w 0"/>
                      <a:gd name="connsiteY1" fmla="*/ 133234 h 127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127649">
                        <a:moveTo>
                          <a:pt x="0" y="0"/>
                        </a:moveTo>
                        <a:lnTo>
                          <a:pt x="0" y="133234"/>
                        </a:lnTo>
                      </a:path>
                    </a:pathLst>
                  </a:custGeom>
                  <a:ln w="9525" cap="rnd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="" xmlns:a16="http://schemas.microsoft.com/office/drawing/2014/main" id="{1E5D049D-314B-485B-8201-CFF225E4B150}"/>
                      </a:ext>
                    </a:extLst>
                  </p:cNvPr>
                  <p:cNvSpPr/>
                  <p:nvPr/>
                </p:nvSpPr>
                <p:spPr>
                  <a:xfrm>
                    <a:off x="802895" y="3213742"/>
                    <a:ext cx="7978" cy="127649"/>
                  </a:xfrm>
                  <a:custGeom>
                    <a:avLst/>
                    <a:gdLst>
                      <a:gd name="connsiteX0" fmla="*/ 0 w 0"/>
                      <a:gd name="connsiteY0" fmla="*/ 0 h 127649"/>
                      <a:gd name="connsiteX1" fmla="*/ 0 w 0"/>
                      <a:gd name="connsiteY1" fmla="*/ 133234 h 127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127649">
                        <a:moveTo>
                          <a:pt x="0" y="0"/>
                        </a:moveTo>
                        <a:lnTo>
                          <a:pt x="0" y="133234"/>
                        </a:lnTo>
                      </a:path>
                    </a:pathLst>
                  </a:custGeom>
                  <a:ln w="9525" cap="rnd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1" name="Freeform: Shape 280">
                    <a:extLst>
                      <a:ext uri="{FF2B5EF4-FFF2-40B4-BE49-F238E27FC236}">
                        <a16:creationId xmlns="" xmlns:a16="http://schemas.microsoft.com/office/drawing/2014/main" id="{57E00041-8323-46ED-8283-12C9F5B5F856}"/>
                      </a:ext>
                    </a:extLst>
                  </p:cNvPr>
                  <p:cNvSpPr/>
                  <p:nvPr/>
                </p:nvSpPr>
                <p:spPr>
                  <a:xfrm>
                    <a:off x="877889" y="3138748"/>
                    <a:ext cx="127649" cy="7978"/>
                  </a:xfrm>
                  <a:custGeom>
                    <a:avLst/>
                    <a:gdLst>
                      <a:gd name="connsiteX0" fmla="*/ 132436 w 127649"/>
                      <a:gd name="connsiteY0" fmla="*/ 0 h 0"/>
                      <a:gd name="connsiteX1" fmla="*/ 0 w 127649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649">
                        <a:moveTo>
                          <a:pt x="132436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9525" cap="rnd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2" name="Freeform: Shape 281">
                    <a:extLst>
                      <a:ext uri="{FF2B5EF4-FFF2-40B4-BE49-F238E27FC236}">
                        <a16:creationId xmlns="" xmlns:a16="http://schemas.microsoft.com/office/drawing/2014/main" id="{BB3D2C2F-4CB6-4DA0-A90F-51676362B17A}"/>
                      </a:ext>
                    </a:extLst>
                  </p:cNvPr>
                  <p:cNvSpPr/>
                  <p:nvPr/>
                </p:nvSpPr>
                <p:spPr>
                  <a:xfrm>
                    <a:off x="594668" y="3138748"/>
                    <a:ext cx="127649" cy="7978"/>
                  </a:xfrm>
                  <a:custGeom>
                    <a:avLst/>
                    <a:gdLst>
                      <a:gd name="connsiteX0" fmla="*/ 133234 w 127649"/>
                      <a:gd name="connsiteY0" fmla="*/ 0 h 0"/>
                      <a:gd name="connsiteX1" fmla="*/ 0 w 127649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649">
                        <a:moveTo>
                          <a:pt x="13323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9525" cap="rnd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283" name="Graphic 104">
                    <a:extLst>
                      <a:ext uri="{FF2B5EF4-FFF2-40B4-BE49-F238E27FC236}">
                        <a16:creationId xmlns="" xmlns:a16="http://schemas.microsoft.com/office/drawing/2014/main" id="{BA52F067-7F31-49B6-BFB6-61A2C19C7F19}"/>
                      </a:ext>
                    </a:extLst>
                  </p:cNvPr>
                  <p:cNvGrpSpPr/>
                  <p:nvPr/>
                </p:nvGrpSpPr>
                <p:grpSpPr>
                  <a:xfrm>
                    <a:off x="719923" y="2938499"/>
                    <a:ext cx="151583" cy="39890"/>
                    <a:chOff x="719923" y="2938499"/>
                    <a:chExt cx="151583" cy="39890"/>
                  </a:xfrm>
                </p:grpSpPr>
                <p:sp>
                  <p:nvSpPr>
                    <p:cNvPr id="291" name="Freeform: Shape 290">
                      <a:extLst>
                        <a:ext uri="{FF2B5EF4-FFF2-40B4-BE49-F238E27FC236}">
                          <a16:creationId xmlns="" xmlns:a16="http://schemas.microsoft.com/office/drawing/2014/main" id="{23C454AA-F0BA-43E8-914B-6D871DAFA8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9923" y="2938499"/>
                      <a:ext cx="23934" cy="39890"/>
                    </a:xfrm>
                    <a:custGeom>
                      <a:avLst/>
                      <a:gdLst>
                        <a:gd name="connsiteX0" fmla="*/ 0 w 23934"/>
                        <a:gd name="connsiteY0" fmla="*/ 0 h 39890"/>
                        <a:gd name="connsiteX1" fmla="*/ 29519 w 23934"/>
                        <a:gd name="connsiteY1" fmla="*/ 47071 h 39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934" h="39890">
                          <a:moveTo>
                            <a:pt x="0" y="0"/>
                          </a:moveTo>
                          <a:lnTo>
                            <a:pt x="29519" y="47071"/>
                          </a:lnTo>
                        </a:path>
                      </a:pathLst>
                    </a:custGeom>
                    <a:ln w="9525" cap="rnd">
                      <a:solidFill>
                        <a:srgbClr val="521E59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92" name="Freeform: Shape 291">
                      <a:extLst>
                        <a:ext uri="{FF2B5EF4-FFF2-40B4-BE49-F238E27FC236}">
                          <a16:creationId xmlns="" xmlns:a16="http://schemas.microsoft.com/office/drawing/2014/main" id="{11FF804F-785C-48D5-84D4-A6B7219D74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370" y="2938499"/>
                      <a:ext cx="23934" cy="39890"/>
                    </a:xfrm>
                    <a:custGeom>
                      <a:avLst/>
                      <a:gdLst>
                        <a:gd name="connsiteX0" fmla="*/ 29519 w 23934"/>
                        <a:gd name="connsiteY0" fmla="*/ 0 h 39890"/>
                        <a:gd name="connsiteX1" fmla="*/ 0 w 23934"/>
                        <a:gd name="connsiteY1" fmla="*/ 47071 h 39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934" h="39890">
                          <a:moveTo>
                            <a:pt x="29519" y="0"/>
                          </a:moveTo>
                          <a:lnTo>
                            <a:pt x="0" y="47071"/>
                          </a:lnTo>
                        </a:path>
                      </a:pathLst>
                    </a:custGeom>
                    <a:ln w="9525" cap="rnd">
                      <a:solidFill>
                        <a:srgbClr val="521E59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84" name="Graphic 104">
                    <a:extLst>
                      <a:ext uri="{FF2B5EF4-FFF2-40B4-BE49-F238E27FC236}">
                        <a16:creationId xmlns="" xmlns:a16="http://schemas.microsoft.com/office/drawing/2014/main" id="{F02DE0A9-B131-4600-879F-22406C64858F}"/>
                      </a:ext>
                    </a:extLst>
                  </p:cNvPr>
                  <p:cNvGrpSpPr/>
                  <p:nvPr/>
                </p:nvGrpSpPr>
                <p:grpSpPr>
                  <a:xfrm>
                    <a:off x="719923" y="3293523"/>
                    <a:ext cx="151583" cy="39890"/>
                    <a:chOff x="719923" y="3293523"/>
                    <a:chExt cx="151583" cy="39890"/>
                  </a:xfrm>
                </p:grpSpPr>
                <p:sp>
                  <p:nvSpPr>
                    <p:cNvPr id="289" name="Freeform: Shape 288">
                      <a:extLst>
                        <a:ext uri="{FF2B5EF4-FFF2-40B4-BE49-F238E27FC236}">
                          <a16:creationId xmlns="" xmlns:a16="http://schemas.microsoft.com/office/drawing/2014/main" id="{FEB85EE2-DB16-4DE8-AF33-E75801DB95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9923" y="3293523"/>
                      <a:ext cx="23934" cy="39890"/>
                    </a:xfrm>
                    <a:custGeom>
                      <a:avLst/>
                      <a:gdLst>
                        <a:gd name="connsiteX0" fmla="*/ 0 w 23934"/>
                        <a:gd name="connsiteY0" fmla="*/ 46273 h 39890"/>
                        <a:gd name="connsiteX1" fmla="*/ 29519 w 23934"/>
                        <a:gd name="connsiteY1" fmla="*/ 0 h 39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934" h="39890">
                          <a:moveTo>
                            <a:pt x="0" y="46273"/>
                          </a:moveTo>
                          <a:lnTo>
                            <a:pt x="29519" y="0"/>
                          </a:lnTo>
                        </a:path>
                      </a:pathLst>
                    </a:custGeom>
                    <a:ln w="9525" cap="rnd">
                      <a:solidFill>
                        <a:srgbClr val="521E59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90" name="Freeform: Shape 289">
                      <a:extLst>
                        <a:ext uri="{FF2B5EF4-FFF2-40B4-BE49-F238E27FC236}">
                          <a16:creationId xmlns="" xmlns:a16="http://schemas.microsoft.com/office/drawing/2014/main" id="{8131684E-6178-43C4-A12B-8A4947CE65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370" y="3293523"/>
                      <a:ext cx="23934" cy="39890"/>
                    </a:xfrm>
                    <a:custGeom>
                      <a:avLst/>
                      <a:gdLst>
                        <a:gd name="connsiteX0" fmla="*/ 29519 w 23934"/>
                        <a:gd name="connsiteY0" fmla="*/ 46273 h 39890"/>
                        <a:gd name="connsiteX1" fmla="*/ 0 w 23934"/>
                        <a:gd name="connsiteY1" fmla="*/ 0 h 39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934" h="39890">
                          <a:moveTo>
                            <a:pt x="29519" y="4627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9525" cap="rnd">
                      <a:solidFill>
                        <a:srgbClr val="521E59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85" name="Freeform: Shape 284">
                    <a:extLst>
                      <a:ext uri="{FF2B5EF4-FFF2-40B4-BE49-F238E27FC236}">
                        <a16:creationId xmlns="" xmlns:a16="http://schemas.microsoft.com/office/drawing/2014/main" id="{9CFC514F-B4A1-4A28-BA54-C4C00A109B2E}"/>
                      </a:ext>
                    </a:extLst>
                  </p:cNvPr>
                  <p:cNvSpPr/>
                  <p:nvPr/>
                </p:nvSpPr>
                <p:spPr>
                  <a:xfrm>
                    <a:off x="568340" y="2924936"/>
                    <a:ext cx="63825" cy="63825"/>
                  </a:xfrm>
                  <a:custGeom>
                    <a:avLst/>
                    <a:gdLst>
                      <a:gd name="connsiteX0" fmla="*/ 56644 w 63824"/>
                      <a:gd name="connsiteY0" fmla="*/ 0 h 63824"/>
                      <a:gd name="connsiteX1" fmla="*/ 11967 w 63824"/>
                      <a:gd name="connsiteY1" fmla="*/ 0 h 63824"/>
                      <a:gd name="connsiteX2" fmla="*/ 0 w 63824"/>
                      <a:gd name="connsiteY2" fmla="*/ 11967 h 63824"/>
                      <a:gd name="connsiteX3" fmla="*/ 0 w 63824"/>
                      <a:gd name="connsiteY3" fmla="*/ 56644 h 63824"/>
                      <a:gd name="connsiteX4" fmla="*/ 11967 w 63824"/>
                      <a:gd name="connsiteY4" fmla="*/ 67814 h 63824"/>
                      <a:gd name="connsiteX5" fmla="*/ 23934 w 63824"/>
                      <a:gd name="connsiteY5" fmla="*/ 55847 h 63824"/>
                      <a:gd name="connsiteX6" fmla="*/ 23934 w 63824"/>
                      <a:gd name="connsiteY6" fmla="*/ 32710 h 63824"/>
                      <a:gd name="connsiteX7" fmla="*/ 33508 w 63824"/>
                      <a:gd name="connsiteY7" fmla="*/ 23136 h 63824"/>
                      <a:gd name="connsiteX8" fmla="*/ 56644 w 63824"/>
                      <a:gd name="connsiteY8" fmla="*/ 23136 h 63824"/>
                      <a:gd name="connsiteX9" fmla="*/ 68611 w 63824"/>
                      <a:gd name="connsiteY9" fmla="*/ 11169 h 63824"/>
                      <a:gd name="connsiteX10" fmla="*/ 56644 w 63824"/>
                      <a:gd name="connsiteY10" fmla="*/ 0 h 63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3824" h="63824">
                        <a:moveTo>
                          <a:pt x="56644" y="0"/>
                        </a:moveTo>
                        <a:lnTo>
                          <a:pt x="11967" y="0"/>
                        </a:lnTo>
                        <a:cubicBezTo>
                          <a:pt x="5585" y="0"/>
                          <a:pt x="0" y="5585"/>
                          <a:pt x="0" y="11967"/>
                        </a:cubicBezTo>
                        <a:lnTo>
                          <a:pt x="0" y="56644"/>
                        </a:lnTo>
                        <a:cubicBezTo>
                          <a:pt x="798" y="62229"/>
                          <a:pt x="5585" y="67814"/>
                          <a:pt x="11967" y="67814"/>
                        </a:cubicBezTo>
                        <a:cubicBezTo>
                          <a:pt x="18350" y="67814"/>
                          <a:pt x="23934" y="62229"/>
                          <a:pt x="23934" y="55847"/>
                        </a:cubicBezTo>
                        <a:lnTo>
                          <a:pt x="23934" y="32710"/>
                        </a:lnTo>
                        <a:cubicBezTo>
                          <a:pt x="23934" y="27923"/>
                          <a:pt x="28721" y="23136"/>
                          <a:pt x="33508" y="23136"/>
                        </a:cubicBezTo>
                        <a:lnTo>
                          <a:pt x="56644" y="23136"/>
                        </a:lnTo>
                        <a:cubicBezTo>
                          <a:pt x="63027" y="23136"/>
                          <a:pt x="68611" y="18350"/>
                          <a:pt x="68611" y="11169"/>
                        </a:cubicBezTo>
                        <a:cubicBezTo>
                          <a:pt x="68611" y="3989"/>
                          <a:pt x="63027" y="0"/>
                          <a:pt x="56644" y="0"/>
                        </a:cubicBezTo>
                        <a:close/>
                      </a:path>
                    </a:pathLst>
                  </a:custGeom>
                  <a:solidFill>
                    <a:srgbClr val="9CCEDB"/>
                  </a:solidFill>
                  <a:ln w="9525" cap="flat">
                    <a:solidFill>
                      <a:srgbClr val="0A4D5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6" name="Freeform: Shape 285">
                    <a:extLst>
                      <a:ext uri="{FF2B5EF4-FFF2-40B4-BE49-F238E27FC236}">
                        <a16:creationId xmlns="" xmlns:a16="http://schemas.microsoft.com/office/drawing/2014/main" id="{327ADADD-AEAF-4460-A20E-DF30AC316EAE}"/>
                      </a:ext>
                    </a:extLst>
                  </p:cNvPr>
                  <p:cNvSpPr/>
                  <p:nvPr/>
                </p:nvSpPr>
                <p:spPr>
                  <a:xfrm>
                    <a:off x="569138" y="3295119"/>
                    <a:ext cx="63825" cy="63825"/>
                  </a:xfrm>
                  <a:custGeom>
                    <a:avLst/>
                    <a:gdLst>
                      <a:gd name="connsiteX0" fmla="*/ 0 w 63824"/>
                      <a:gd name="connsiteY0" fmla="*/ 12765 h 63824"/>
                      <a:gd name="connsiteX1" fmla="*/ 0 w 63824"/>
                      <a:gd name="connsiteY1" fmla="*/ 57442 h 63824"/>
                      <a:gd name="connsiteX2" fmla="*/ 11967 w 63824"/>
                      <a:gd name="connsiteY2" fmla="*/ 69409 h 63824"/>
                      <a:gd name="connsiteX3" fmla="*/ 56644 w 63824"/>
                      <a:gd name="connsiteY3" fmla="*/ 69409 h 63824"/>
                      <a:gd name="connsiteX4" fmla="*/ 67814 w 63824"/>
                      <a:gd name="connsiteY4" fmla="*/ 56644 h 63824"/>
                      <a:gd name="connsiteX5" fmla="*/ 55846 w 63824"/>
                      <a:gd name="connsiteY5" fmla="*/ 44677 h 63824"/>
                      <a:gd name="connsiteX6" fmla="*/ 32710 w 63824"/>
                      <a:gd name="connsiteY6" fmla="*/ 44677 h 63824"/>
                      <a:gd name="connsiteX7" fmla="*/ 23136 w 63824"/>
                      <a:gd name="connsiteY7" fmla="*/ 35103 h 63824"/>
                      <a:gd name="connsiteX8" fmla="*/ 23136 w 63824"/>
                      <a:gd name="connsiteY8" fmla="*/ 11967 h 63824"/>
                      <a:gd name="connsiteX9" fmla="*/ 11169 w 63824"/>
                      <a:gd name="connsiteY9" fmla="*/ 0 h 63824"/>
                      <a:gd name="connsiteX10" fmla="*/ 0 w 63824"/>
                      <a:gd name="connsiteY10" fmla="*/ 12765 h 63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3824" h="63824">
                        <a:moveTo>
                          <a:pt x="0" y="12765"/>
                        </a:moveTo>
                        <a:lnTo>
                          <a:pt x="0" y="57442"/>
                        </a:lnTo>
                        <a:cubicBezTo>
                          <a:pt x="0" y="63825"/>
                          <a:pt x="5585" y="69409"/>
                          <a:pt x="11967" y="69409"/>
                        </a:cubicBezTo>
                        <a:lnTo>
                          <a:pt x="56644" y="69409"/>
                        </a:lnTo>
                        <a:cubicBezTo>
                          <a:pt x="62229" y="68611"/>
                          <a:pt x="67814" y="63825"/>
                          <a:pt x="67814" y="56644"/>
                        </a:cubicBezTo>
                        <a:cubicBezTo>
                          <a:pt x="67814" y="50262"/>
                          <a:pt x="62229" y="44677"/>
                          <a:pt x="55846" y="44677"/>
                        </a:cubicBezTo>
                        <a:lnTo>
                          <a:pt x="32710" y="44677"/>
                        </a:lnTo>
                        <a:cubicBezTo>
                          <a:pt x="27923" y="44677"/>
                          <a:pt x="23136" y="40688"/>
                          <a:pt x="23136" y="35103"/>
                        </a:cubicBezTo>
                        <a:lnTo>
                          <a:pt x="23136" y="11967"/>
                        </a:lnTo>
                        <a:cubicBezTo>
                          <a:pt x="23136" y="5585"/>
                          <a:pt x="17552" y="0"/>
                          <a:pt x="11169" y="0"/>
                        </a:cubicBezTo>
                        <a:cubicBezTo>
                          <a:pt x="4787" y="0"/>
                          <a:pt x="0" y="5585"/>
                          <a:pt x="0" y="12765"/>
                        </a:cubicBezTo>
                        <a:close/>
                      </a:path>
                    </a:pathLst>
                  </a:custGeom>
                  <a:solidFill>
                    <a:srgbClr val="9CCEDB"/>
                  </a:solidFill>
                  <a:ln w="9525" cap="flat">
                    <a:solidFill>
                      <a:srgbClr val="0A4D5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7" name="Freeform: Shape 286">
                    <a:extLst>
                      <a:ext uri="{FF2B5EF4-FFF2-40B4-BE49-F238E27FC236}">
                        <a16:creationId xmlns="" xmlns:a16="http://schemas.microsoft.com/office/drawing/2014/main" id="{B739EFBB-710A-4322-B715-65C85BC15065}"/>
                      </a:ext>
                    </a:extLst>
                  </p:cNvPr>
                  <p:cNvSpPr/>
                  <p:nvPr/>
                </p:nvSpPr>
                <p:spPr>
                  <a:xfrm>
                    <a:off x="969637" y="3295119"/>
                    <a:ext cx="63825" cy="63825"/>
                  </a:xfrm>
                  <a:custGeom>
                    <a:avLst/>
                    <a:gdLst>
                      <a:gd name="connsiteX0" fmla="*/ 11967 w 63824"/>
                      <a:gd name="connsiteY0" fmla="*/ 68611 h 63824"/>
                      <a:gd name="connsiteX1" fmla="*/ 56644 w 63824"/>
                      <a:gd name="connsiteY1" fmla="*/ 68611 h 63824"/>
                      <a:gd name="connsiteX2" fmla="*/ 68611 w 63824"/>
                      <a:gd name="connsiteY2" fmla="*/ 56644 h 63824"/>
                      <a:gd name="connsiteX3" fmla="*/ 68611 w 63824"/>
                      <a:gd name="connsiteY3" fmla="*/ 11967 h 63824"/>
                      <a:gd name="connsiteX4" fmla="*/ 56644 w 63824"/>
                      <a:gd name="connsiteY4" fmla="*/ 0 h 63824"/>
                      <a:gd name="connsiteX5" fmla="*/ 44677 w 63824"/>
                      <a:gd name="connsiteY5" fmla="*/ 11967 h 63824"/>
                      <a:gd name="connsiteX6" fmla="*/ 44677 w 63824"/>
                      <a:gd name="connsiteY6" fmla="*/ 35103 h 63824"/>
                      <a:gd name="connsiteX7" fmla="*/ 35103 w 63824"/>
                      <a:gd name="connsiteY7" fmla="*/ 44677 h 63824"/>
                      <a:gd name="connsiteX8" fmla="*/ 11967 w 63824"/>
                      <a:gd name="connsiteY8" fmla="*/ 44677 h 63824"/>
                      <a:gd name="connsiteX9" fmla="*/ 0 w 63824"/>
                      <a:gd name="connsiteY9" fmla="*/ 56644 h 63824"/>
                      <a:gd name="connsiteX10" fmla="*/ 11967 w 63824"/>
                      <a:gd name="connsiteY10" fmla="*/ 68611 h 63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3824" h="63824">
                        <a:moveTo>
                          <a:pt x="11967" y="68611"/>
                        </a:moveTo>
                        <a:lnTo>
                          <a:pt x="56644" y="68611"/>
                        </a:lnTo>
                        <a:cubicBezTo>
                          <a:pt x="63027" y="68611"/>
                          <a:pt x="68611" y="63027"/>
                          <a:pt x="68611" y="56644"/>
                        </a:cubicBezTo>
                        <a:lnTo>
                          <a:pt x="68611" y="11967"/>
                        </a:lnTo>
                        <a:cubicBezTo>
                          <a:pt x="68611" y="5585"/>
                          <a:pt x="63027" y="0"/>
                          <a:pt x="56644" y="0"/>
                        </a:cubicBezTo>
                        <a:cubicBezTo>
                          <a:pt x="50262" y="0"/>
                          <a:pt x="44677" y="5585"/>
                          <a:pt x="44677" y="11967"/>
                        </a:cubicBezTo>
                        <a:lnTo>
                          <a:pt x="44677" y="35103"/>
                        </a:lnTo>
                        <a:cubicBezTo>
                          <a:pt x="44677" y="39890"/>
                          <a:pt x="40688" y="44677"/>
                          <a:pt x="35103" y="44677"/>
                        </a:cubicBezTo>
                        <a:lnTo>
                          <a:pt x="11967" y="44677"/>
                        </a:lnTo>
                        <a:cubicBezTo>
                          <a:pt x="5585" y="44677"/>
                          <a:pt x="0" y="50262"/>
                          <a:pt x="0" y="56644"/>
                        </a:cubicBezTo>
                        <a:cubicBezTo>
                          <a:pt x="0" y="63027"/>
                          <a:pt x="4787" y="68611"/>
                          <a:pt x="11967" y="68611"/>
                        </a:cubicBezTo>
                        <a:close/>
                      </a:path>
                    </a:pathLst>
                  </a:custGeom>
                  <a:solidFill>
                    <a:srgbClr val="9CCEDB"/>
                  </a:solidFill>
                  <a:ln w="9525" cap="flat">
                    <a:solidFill>
                      <a:srgbClr val="0A4D5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8" name="Freeform: Shape 287">
                    <a:extLst>
                      <a:ext uri="{FF2B5EF4-FFF2-40B4-BE49-F238E27FC236}">
                        <a16:creationId xmlns="" xmlns:a16="http://schemas.microsoft.com/office/drawing/2014/main" id="{38EC8519-7B72-476E-9172-D9C1027D7427}"/>
                      </a:ext>
                    </a:extLst>
                  </p:cNvPr>
                  <p:cNvSpPr/>
                  <p:nvPr/>
                </p:nvSpPr>
                <p:spPr>
                  <a:xfrm>
                    <a:off x="968839" y="2924138"/>
                    <a:ext cx="63825" cy="63825"/>
                  </a:xfrm>
                  <a:custGeom>
                    <a:avLst/>
                    <a:gdLst>
                      <a:gd name="connsiteX0" fmla="*/ 68611 w 63824"/>
                      <a:gd name="connsiteY0" fmla="*/ 56644 h 63824"/>
                      <a:gd name="connsiteX1" fmla="*/ 68611 w 63824"/>
                      <a:gd name="connsiteY1" fmla="*/ 11967 h 63824"/>
                      <a:gd name="connsiteX2" fmla="*/ 56644 w 63824"/>
                      <a:gd name="connsiteY2" fmla="*/ 0 h 63824"/>
                      <a:gd name="connsiteX3" fmla="*/ 11967 w 63824"/>
                      <a:gd name="connsiteY3" fmla="*/ 0 h 63824"/>
                      <a:gd name="connsiteX4" fmla="*/ 0 w 63824"/>
                      <a:gd name="connsiteY4" fmla="*/ 11967 h 63824"/>
                      <a:gd name="connsiteX5" fmla="*/ 11967 w 63824"/>
                      <a:gd name="connsiteY5" fmla="*/ 23934 h 63824"/>
                      <a:gd name="connsiteX6" fmla="*/ 35104 w 63824"/>
                      <a:gd name="connsiteY6" fmla="*/ 23934 h 63824"/>
                      <a:gd name="connsiteX7" fmla="*/ 44677 w 63824"/>
                      <a:gd name="connsiteY7" fmla="*/ 33508 h 63824"/>
                      <a:gd name="connsiteX8" fmla="*/ 44677 w 63824"/>
                      <a:gd name="connsiteY8" fmla="*/ 56644 h 63824"/>
                      <a:gd name="connsiteX9" fmla="*/ 56644 w 63824"/>
                      <a:gd name="connsiteY9" fmla="*/ 68611 h 63824"/>
                      <a:gd name="connsiteX10" fmla="*/ 68611 w 63824"/>
                      <a:gd name="connsiteY10" fmla="*/ 56644 h 63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3824" h="63824">
                        <a:moveTo>
                          <a:pt x="68611" y="56644"/>
                        </a:moveTo>
                        <a:lnTo>
                          <a:pt x="68611" y="11967"/>
                        </a:lnTo>
                        <a:cubicBezTo>
                          <a:pt x="68611" y="5585"/>
                          <a:pt x="63027" y="0"/>
                          <a:pt x="56644" y="0"/>
                        </a:cubicBezTo>
                        <a:lnTo>
                          <a:pt x="11967" y="0"/>
                        </a:lnTo>
                        <a:cubicBezTo>
                          <a:pt x="5585" y="0"/>
                          <a:pt x="0" y="5585"/>
                          <a:pt x="0" y="11967"/>
                        </a:cubicBezTo>
                        <a:cubicBezTo>
                          <a:pt x="0" y="18350"/>
                          <a:pt x="5585" y="23934"/>
                          <a:pt x="11967" y="23934"/>
                        </a:cubicBezTo>
                        <a:lnTo>
                          <a:pt x="35104" y="23934"/>
                        </a:lnTo>
                        <a:cubicBezTo>
                          <a:pt x="39890" y="23934"/>
                          <a:pt x="44677" y="27923"/>
                          <a:pt x="44677" y="33508"/>
                        </a:cubicBezTo>
                        <a:lnTo>
                          <a:pt x="44677" y="56644"/>
                        </a:lnTo>
                        <a:cubicBezTo>
                          <a:pt x="44677" y="63027"/>
                          <a:pt x="50262" y="68611"/>
                          <a:pt x="56644" y="68611"/>
                        </a:cubicBezTo>
                        <a:cubicBezTo>
                          <a:pt x="63027" y="68611"/>
                          <a:pt x="68611" y="63027"/>
                          <a:pt x="68611" y="56644"/>
                        </a:cubicBezTo>
                        <a:close/>
                      </a:path>
                    </a:pathLst>
                  </a:custGeom>
                  <a:solidFill>
                    <a:srgbClr val="9CCEDB"/>
                  </a:solidFill>
                  <a:ln w="9525" cap="flat">
                    <a:solidFill>
                      <a:srgbClr val="0A4D5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310" name="Rectangle: Rounded Corners 309">
                <a:extLst>
                  <a:ext uri="{FF2B5EF4-FFF2-40B4-BE49-F238E27FC236}">
                    <a16:creationId xmlns="" xmlns:a16="http://schemas.microsoft.com/office/drawing/2014/main" id="{03B290CB-0BE6-4734-9536-DB025B38BAEC}"/>
                  </a:ext>
                </a:extLst>
              </p:cNvPr>
              <p:cNvSpPr/>
              <p:nvPr/>
            </p:nvSpPr>
            <p:spPr>
              <a:xfrm>
                <a:off x="4674510" y="3947838"/>
                <a:ext cx="3236541" cy="727699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ru-RU" sz="1100" b="1" dirty="0">
                    <a:solidFill>
                      <a:srgbClr val="521E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Этап независимой оценки (опционально)</a:t>
                </a:r>
                <a:endParaRPr lang="ru-RU" sz="1050" b="1" dirty="0">
                  <a:solidFill>
                    <a:srgbClr val="521E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ru-RU" sz="105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Оценка полученных результатов с привлечением внешних независимых экспертов и консультантов в области устойчивого развития</a:t>
                </a:r>
              </a:p>
              <a:p>
                <a:pPr>
                  <a:spcAft>
                    <a:spcPts val="300"/>
                  </a:spcAft>
                </a:pPr>
                <a:endParaRPr lang="ru-RU" sz="1050" dirty="0">
                  <a:solidFill>
                    <a:srgbClr val="521E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2D0FE288-F551-42AF-BE34-95DDBD2E49BB}"/>
                </a:ext>
              </a:extLst>
            </p:cNvPr>
            <p:cNvGrpSpPr/>
            <p:nvPr/>
          </p:nvGrpSpPr>
          <p:grpSpPr>
            <a:xfrm>
              <a:off x="4016547" y="5141068"/>
              <a:ext cx="4000248" cy="727699"/>
              <a:chOff x="4016547" y="4897211"/>
              <a:chExt cx="4000248" cy="727699"/>
            </a:xfrm>
          </p:grpSpPr>
          <p:grpSp>
            <p:nvGrpSpPr>
              <p:cNvPr id="293" name="Group 292">
                <a:extLst>
                  <a:ext uri="{FF2B5EF4-FFF2-40B4-BE49-F238E27FC236}">
                    <a16:creationId xmlns="" xmlns:a16="http://schemas.microsoft.com/office/drawing/2014/main" id="{44AE5DC9-8C1B-4499-8F10-31CC4CF6B65F}"/>
                  </a:ext>
                </a:extLst>
              </p:cNvPr>
              <p:cNvGrpSpPr/>
              <p:nvPr/>
            </p:nvGrpSpPr>
            <p:grpSpPr>
              <a:xfrm>
                <a:off x="4016547" y="4967596"/>
                <a:ext cx="579773" cy="579773"/>
                <a:chOff x="458237" y="3831635"/>
                <a:chExt cx="692508" cy="692508"/>
              </a:xfrm>
            </p:grpSpPr>
            <p:sp>
              <p:nvSpPr>
                <p:cNvPr id="294" name="Oval 293">
                  <a:extLst>
                    <a:ext uri="{FF2B5EF4-FFF2-40B4-BE49-F238E27FC236}">
                      <a16:creationId xmlns="" xmlns:a16="http://schemas.microsoft.com/office/drawing/2014/main" id="{1F0F4C54-0D7B-4A1B-A380-965196A998C0}"/>
                    </a:ext>
                  </a:extLst>
                </p:cNvPr>
                <p:cNvSpPr/>
                <p:nvPr/>
              </p:nvSpPr>
              <p:spPr>
                <a:xfrm>
                  <a:off x="458237" y="3831635"/>
                  <a:ext cx="692508" cy="69250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6D207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en-US" sz="9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95" name="Graphic 145">
                  <a:extLst>
                    <a:ext uri="{FF2B5EF4-FFF2-40B4-BE49-F238E27FC236}">
                      <a16:creationId xmlns="" xmlns:a16="http://schemas.microsoft.com/office/drawing/2014/main" id="{C36C367E-7750-44B7-A819-37D6D138C5C8}"/>
                    </a:ext>
                  </a:extLst>
                </p:cNvPr>
                <p:cNvGrpSpPr/>
                <p:nvPr/>
              </p:nvGrpSpPr>
              <p:grpSpPr>
                <a:xfrm>
                  <a:off x="594871" y="3956980"/>
                  <a:ext cx="411477" cy="458058"/>
                  <a:chOff x="594871" y="3976030"/>
                  <a:chExt cx="411477" cy="458058"/>
                </a:xfrm>
                <a:solidFill>
                  <a:schemeClr val="accent1"/>
                </a:solidFill>
              </p:grpSpPr>
              <p:sp>
                <p:nvSpPr>
                  <p:cNvPr id="296" name="Freeform: Shape 295">
                    <a:extLst>
                      <a:ext uri="{FF2B5EF4-FFF2-40B4-BE49-F238E27FC236}">
                        <a16:creationId xmlns="" xmlns:a16="http://schemas.microsoft.com/office/drawing/2014/main" id="{E1CEAEB0-3257-42F3-8A3C-D8FBCCA302F5}"/>
                      </a:ext>
                    </a:extLst>
                  </p:cNvPr>
                  <p:cNvSpPr/>
                  <p:nvPr/>
                </p:nvSpPr>
                <p:spPr>
                  <a:xfrm>
                    <a:off x="698128" y="4391388"/>
                    <a:ext cx="209620" cy="38819"/>
                  </a:xfrm>
                  <a:custGeom>
                    <a:avLst/>
                    <a:gdLst>
                      <a:gd name="connsiteX0" fmla="*/ 0 w 209620"/>
                      <a:gd name="connsiteY0" fmla="*/ 0 h 38818"/>
                      <a:gd name="connsiteX1" fmla="*/ 210397 w 209620"/>
                      <a:gd name="connsiteY1" fmla="*/ 0 h 38818"/>
                      <a:gd name="connsiteX2" fmla="*/ 210397 w 209620"/>
                      <a:gd name="connsiteY2" fmla="*/ 44253 h 38818"/>
                      <a:gd name="connsiteX3" fmla="*/ 0 w 209620"/>
                      <a:gd name="connsiteY3" fmla="*/ 44253 h 38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620" h="38818">
                        <a:moveTo>
                          <a:pt x="0" y="0"/>
                        </a:moveTo>
                        <a:lnTo>
                          <a:pt x="210397" y="0"/>
                        </a:lnTo>
                        <a:lnTo>
                          <a:pt x="210397" y="44253"/>
                        </a:lnTo>
                        <a:lnTo>
                          <a:pt x="0" y="44253"/>
                        </a:lnTo>
                        <a:close/>
                      </a:path>
                    </a:pathLst>
                  </a:custGeom>
                  <a:noFill/>
                  <a:ln w="9525" cap="flat">
                    <a:solidFill>
                      <a:srgbClr val="521E59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7" name="Freeform: Shape 296">
                    <a:extLst>
                      <a:ext uri="{FF2B5EF4-FFF2-40B4-BE49-F238E27FC236}">
                        <a16:creationId xmlns="" xmlns:a16="http://schemas.microsoft.com/office/drawing/2014/main" id="{F12B7594-A836-488F-B5E3-C7A1A324F5AA}"/>
                      </a:ext>
                    </a:extLst>
                  </p:cNvPr>
                  <p:cNvSpPr/>
                  <p:nvPr/>
                </p:nvSpPr>
                <p:spPr>
                  <a:xfrm>
                    <a:off x="748592" y="4312975"/>
                    <a:ext cx="15527" cy="77637"/>
                  </a:xfrm>
                  <a:custGeom>
                    <a:avLst/>
                    <a:gdLst>
                      <a:gd name="connsiteX0" fmla="*/ 0 w 15527"/>
                      <a:gd name="connsiteY0" fmla="*/ 78413 h 77637"/>
                      <a:gd name="connsiteX1" fmla="*/ 15527 w 15527"/>
                      <a:gd name="connsiteY1" fmla="*/ 0 h 77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27" h="77637">
                        <a:moveTo>
                          <a:pt x="0" y="78413"/>
                        </a:moveTo>
                        <a:lnTo>
                          <a:pt x="15527" y="0"/>
                        </a:lnTo>
                      </a:path>
                    </a:pathLst>
                  </a:custGeom>
                  <a:ln w="9525" cap="flat">
                    <a:solidFill>
                      <a:srgbClr val="521E59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8" name="Freeform: Shape 297">
                    <a:extLst>
                      <a:ext uri="{FF2B5EF4-FFF2-40B4-BE49-F238E27FC236}">
                        <a16:creationId xmlns="" xmlns:a16="http://schemas.microsoft.com/office/drawing/2014/main" id="{DE5412A3-E2D9-4081-A3FB-7945015C1774}"/>
                      </a:ext>
                    </a:extLst>
                  </p:cNvPr>
                  <p:cNvSpPr/>
                  <p:nvPr/>
                </p:nvSpPr>
                <p:spPr>
                  <a:xfrm>
                    <a:off x="844862" y="4312975"/>
                    <a:ext cx="15527" cy="77637"/>
                  </a:xfrm>
                  <a:custGeom>
                    <a:avLst/>
                    <a:gdLst>
                      <a:gd name="connsiteX0" fmla="*/ 0 w 15527"/>
                      <a:gd name="connsiteY0" fmla="*/ 0 h 77637"/>
                      <a:gd name="connsiteX1" fmla="*/ 16304 w 15527"/>
                      <a:gd name="connsiteY1" fmla="*/ 78413 h 77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527" h="77637">
                        <a:moveTo>
                          <a:pt x="0" y="0"/>
                        </a:moveTo>
                        <a:lnTo>
                          <a:pt x="16304" y="78413"/>
                        </a:lnTo>
                      </a:path>
                    </a:pathLst>
                  </a:custGeom>
                  <a:ln w="9525" cap="flat">
                    <a:solidFill>
                      <a:srgbClr val="521E59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9" name="Freeform: Shape 298">
                    <a:extLst>
                      <a:ext uri="{FF2B5EF4-FFF2-40B4-BE49-F238E27FC236}">
                        <a16:creationId xmlns="" xmlns:a16="http://schemas.microsoft.com/office/drawing/2014/main" id="{72BD3A3C-179F-4DAD-9AA2-F5991841F97F}"/>
                      </a:ext>
                    </a:extLst>
                  </p:cNvPr>
                  <p:cNvSpPr/>
                  <p:nvPr/>
                </p:nvSpPr>
                <p:spPr>
                  <a:xfrm>
                    <a:off x="594871" y="4031929"/>
                    <a:ext cx="411477" cy="217384"/>
                  </a:xfrm>
                  <a:custGeom>
                    <a:avLst/>
                    <a:gdLst>
                      <a:gd name="connsiteX0" fmla="*/ 416911 w 411476"/>
                      <a:gd name="connsiteY0" fmla="*/ 31055 h 217383"/>
                      <a:gd name="connsiteX1" fmla="*/ 416911 w 411476"/>
                      <a:gd name="connsiteY1" fmla="*/ 221265 h 217383"/>
                      <a:gd name="connsiteX2" fmla="*/ 0 w 411476"/>
                      <a:gd name="connsiteY2" fmla="*/ 221265 h 217383"/>
                      <a:gd name="connsiteX3" fmla="*/ 0 w 411476"/>
                      <a:gd name="connsiteY3" fmla="*/ 31055 h 217383"/>
                      <a:gd name="connsiteX4" fmla="*/ 31055 w 411476"/>
                      <a:gd name="connsiteY4" fmla="*/ 0 h 217383"/>
                      <a:gd name="connsiteX5" fmla="*/ 70650 w 411476"/>
                      <a:gd name="connsiteY5" fmla="*/ 0 h 217383"/>
                      <a:gd name="connsiteX6" fmla="*/ 70650 w 411476"/>
                      <a:gd name="connsiteY6" fmla="*/ 220489 h 217383"/>
                      <a:gd name="connsiteX7" fmla="*/ 347038 w 411476"/>
                      <a:gd name="connsiteY7" fmla="*/ 220489 h 217383"/>
                      <a:gd name="connsiteX8" fmla="*/ 347038 w 411476"/>
                      <a:gd name="connsiteY8" fmla="*/ 776 h 217383"/>
                      <a:gd name="connsiteX9" fmla="*/ 386633 w 411476"/>
                      <a:gd name="connsiteY9" fmla="*/ 776 h 217383"/>
                      <a:gd name="connsiteX10" fmla="*/ 416911 w 411476"/>
                      <a:gd name="connsiteY10" fmla="*/ 31055 h 217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11476" h="217383">
                        <a:moveTo>
                          <a:pt x="416911" y="31055"/>
                        </a:moveTo>
                        <a:lnTo>
                          <a:pt x="416911" y="221265"/>
                        </a:lnTo>
                        <a:lnTo>
                          <a:pt x="0" y="221265"/>
                        </a:lnTo>
                        <a:lnTo>
                          <a:pt x="0" y="31055"/>
                        </a:lnTo>
                        <a:cubicBezTo>
                          <a:pt x="0" y="13975"/>
                          <a:pt x="13975" y="0"/>
                          <a:pt x="31055" y="0"/>
                        </a:cubicBezTo>
                        <a:lnTo>
                          <a:pt x="70650" y="0"/>
                        </a:lnTo>
                        <a:lnTo>
                          <a:pt x="70650" y="220489"/>
                        </a:lnTo>
                        <a:lnTo>
                          <a:pt x="347038" y="220489"/>
                        </a:lnTo>
                        <a:lnTo>
                          <a:pt x="347038" y="776"/>
                        </a:lnTo>
                        <a:lnTo>
                          <a:pt x="386633" y="776"/>
                        </a:lnTo>
                        <a:cubicBezTo>
                          <a:pt x="403713" y="776"/>
                          <a:pt x="416911" y="14751"/>
                          <a:pt x="416911" y="31055"/>
                        </a:cubicBezTo>
                        <a:close/>
                      </a:path>
                    </a:pathLst>
                  </a:custGeom>
                  <a:noFill/>
                  <a:ln w="9525" cap="flat">
                    <a:solidFill>
                      <a:srgbClr val="521E59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AB9BC533-17FB-4747-B782-0B6B0A6474E8}"/>
                      </a:ext>
                    </a:extLst>
                  </p:cNvPr>
                  <p:cNvSpPr/>
                  <p:nvPr/>
                </p:nvSpPr>
                <p:spPr>
                  <a:xfrm>
                    <a:off x="624373" y="4312975"/>
                    <a:ext cx="349367" cy="7764"/>
                  </a:xfrm>
                  <a:custGeom>
                    <a:avLst/>
                    <a:gdLst>
                      <a:gd name="connsiteX0" fmla="*/ 776 w 349366"/>
                      <a:gd name="connsiteY0" fmla="*/ 0 h 0"/>
                      <a:gd name="connsiteX1" fmla="*/ 139747 w 349366"/>
                      <a:gd name="connsiteY1" fmla="*/ 0 h 0"/>
                      <a:gd name="connsiteX2" fmla="*/ 356354 w 349366"/>
                      <a:gd name="connsiteY2" fmla="*/ 0 h 0"/>
                      <a:gd name="connsiteX3" fmla="*/ 357131 w 349366"/>
                      <a:gd name="connsiteY3" fmla="*/ 0 h 0"/>
                      <a:gd name="connsiteX4" fmla="*/ 0 w 349366"/>
                      <a:gd name="connsiteY4" fmla="*/ 0 h 0"/>
                      <a:gd name="connsiteX5" fmla="*/ 776 w 349366"/>
                      <a:gd name="connsiteY5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9366">
                        <a:moveTo>
                          <a:pt x="776" y="0"/>
                        </a:moveTo>
                        <a:lnTo>
                          <a:pt x="139747" y="0"/>
                        </a:lnTo>
                        <a:lnTo>
                          <a:pt x="356354" y="0"/>
                        </a:lnTo>
                        <a:cubicBezTo>
                          <a:pt x="356354" y="0"/>
                          <a:pt x="357131" y="0"/>
                          <a:pt x="357131" y="0"/>
                        </a:cubicBezTo>
                        <a:lnTo>
                          <a:pt x="0" y="0"/>
                        </a:lnTo>
                        <a:cubicBezTo>
                          <a:pt x="0" y="0"/>
                          <a:pt x="776" y="0"/>
                          <a:pt x="776" y="0"/>
                        </a:cubicBezTo>
                        <a:close/>
                      </a:path>
                    </a:pathLst>
                  </a:custGeom>
                  <a:noFill/>
                  <a:ln w="9525" cap="flat">
                    <a:solidFill>
                      <a:srgbClr val="521E59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1" name="Freeform: Shape 300">
                    <a:extLst>
                      <a:ext uri="{FF2B5EF4-FFF2-40B4-BE49-F238E27FC236}">
                        <a16:creationId xmlns="" xmlns:a16="http://schemas.microsoft.com/office/drawing/2014/main" id="{AFDABE39-8CE6-4852-A249-86D9230BA153}"/>
                      </a:ext>
                    </a:extLst>
                  </p:cNvPr>
                  <p:cNvSpPr/>
                  <p:nvPr/>
                </p:nvSpPr>
                <p:spPr>
                  <a:xfrm>
                    <a:off x="625926" y="4060655"/>
                    <a:ext cx="349367" cy="186329"/>
                  </a:xfrm>
                  <a:custGeom>
                    <a:avLst/>
                    <a:gdLst>
                      <a:gd name="connsiteX0" fmla="*/ 354802 w 349366"/>
                      <a:gd name="connsiteY0" fmla="*/ 31055 h 186328"/>
                      <a:gd name="connsiteX1" fmla="*/ 354802 w 349366"/>
                      <a:gd name="connsiteY1" fmla="*/ 186329 h 186328"/>
                      <a:gd name="connsiteX2" fmla="*/ 354025 w 349366"/>
                      <a:gd name="connsiteY2" fmla="*/ 193316 h 186328"/>
                      <a:gd name="connsiteX3" fmla="*/ 776 w 349366"/>
                      <a:gd name="connsiteY3" fmla="*/ 193316 h 186328"/>
                      <a:gd name="connsiteX4" fmla="*/ 0 w 349366"/>
                      <a:gd name="connsiteY4" fmla="*/ 186329 h 186328"/>
                      <a:gd name="connsiteX5" fmla="*/ 0 w 349366"/>
                      <a:gd name="connsiteY5" fmla="*/ 31055 h 186328"/>
                      <a:gd name="connsiteX6" fmla="*/ 31055 w 349366"/>
                      <a:gd name="connsiteY6" fmla="*/ 0 h 186328"/>
                      <a:gd name="connsiteX7" fmla="*/ 39595 w 349366"/>
                      <a:gd name="connsiteY7" fmla="*/ 0 h 186328"/>
                      <a:gd name="connsiteX8" fmla="*/ 39595 w 349366"/>
                      <a:gd name="connsiteY8" fmla="*/ 191763 h 186328"/>
                      <a:gd name="connsiteX9" fmla="*/ 315983 w 349366"/>
                      <a:gd name="connsiteY9" fmla="*/ 191763 h 186328"/>
                      <a:gd name="connsiteX10" fmla="*/ 315983 w 349366"/>
                      <a:gd name="connsiteY10" fmla="*/ 0 h 186328"/>
                      <a:gd name="connsiteX11" fmla="*/ 324523 w 349366"/>
                      <a:gd name="connsiteY11" fmla="*/ 0 h 186328"/>
                      <a:gd name="connsiteX12" fmla="*/ 354802 w 349366"/>
                      <a:gd name="connsiteY12" fmla="*/ 31055 h 186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9366" h="186328">
                        <a:moveTo>
                          <a:pt x="354802" y="31055"/>
                        </a:moveTo>
                        <a:lnTo>
                          <a:pt x="354802" y="186329"/>
                        </a:lnTo>
                        <a:cubicBezTo>
                          <a:pt x="354802" y="188658"/>
                          <a:pt x="354802" y="190987"/>
                          <a:pt x="354025" y="193316"/>
                        </a:cubicBezTo>
                        <a:lnTo>
                          <a:pt x="776" y="193316"/>
                        </a:lnTo>
                        <a:cubicBezTo>
                          <a:pt x="0" y="190987"/>
                          <a:pt x="0" y="188658"/>
                          <a:pt x="0" y="186329"/>
                        </a:cubicBezTo>
                        <a:lnTo>
                          <a:pt x="0" y="31055"/>
                        </a:lnTo>
                        <a:cubicBezTo>
                          <a:pt x="0" y="13975"/>
                          <a:pt x="13975" y="0"/>
                          <a:pt x="31055" y="0"/>
                        </a:cubicBezTo>
                        <a:lnTo>
                          <a:pt x="39595" y="0"/>
                        </a:lnTo>
                        <a:lnTo>
                          <a:pt x="39595" y="191763"/>
                        </a:lnTo>
                        <a:lnTo>
                          <a:pt x="315983" y="191763"/>
                        </a:lnTo>
                        <a:lnTo>
                          <a:pt x="315983" y="0"/>
                        </a:lnTo>
                        <a:lnTo>
                          <a:pt x="324523" y="0"/>
                        </a:lnTo>
                        <a:cubicBezTo>
                          <a:pt x="340827" y="0"/>
                          <a:pt x="354802" y="13975"/>
                          <a:pt x="354802" y="31055"/>
                        </a:cubicBezTo>
                        <a:close/>
                      </a:path>
                    </a:pathLst>
                  </a:custGeom>
                  <a:solidFill>
                    <a:srgbClr val="C7A8CC"/>
                  </a:solidFill>
                  <a:ln w="9525" cap="flat">
                    <a:solidFill>
                      <a:srgbClr val="521E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2" name="Freeform: Shape 301">
                    <a:extLst>
                      <a:ext uri="{FF2B5EF4-FFF2-40B4-BE49-F238E27FC236}">
                        <a16:creationId xmlns="" xmlns:a16="http://schemas.microsoft.com/office/drawing/2014/main" id="{7F68E38F-78B8-4770-8EAC-151310B879D7}"/>
                      </a:ext>
                    </a:extLst>
                  </p:cNvPr>
                  <p:cNvSpPr/>
                  <p:nvPr/>
                </p:nvSpPr>
                <p:spPr>
                  <a:xfrm>
                    <a:off x="594871" y="4253971"/>
                    <a:ext cx="411477" cy="54346"/>
                  </a:xfrm>
                  <a:custGeom>
                    <a:avLst/>
                    <a:gdLst>
                      <a:gd name="connsiteX0" fmla="*/ 416911 w 411476"/>
                      <a:gd name="connsiteY0" fmla="*/ 28726 h 54345"/>
                      <a:gd name="connsiteX1" fmla="*/ 416911 w 411476"/>
                      <a:gd name="connsiteY1" fmla="*/ 0 h 54345"/>
                      <a:gd name="connsiteX2" fmla="*/ 0 w 411476"/>
                      <a:gd name="connsiteY2" fmla="*/ 0 h 54345"/>
                      <a:gd name="connsiteX3" fmla="*/ 0 w 411476"/>
                      <a:gd name="connsiteY3" fmla="*/ 28726 h 54345"/>
                      <a:gd name="connsiteX4" fmla="*/ 29502 w 411476"/>
                      <a:gd name="connsiteY4" fmla="*/ 59004 h 54345"/>
                      <a:gd name="connsiteX5" fmla="*/ 387409 w 411476"/>
                      <a:gd name="connsiteY5" fmla="*/ 59004 h 54345"/>
                      <a:gd name="connsiteX6" fmla="*/ 416911 w 411476"/>
                      <a:gd name="connsiteY6" fmla="*/ 28726 h 54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1476" h="54345">
                        <a:moveTo>
                          <a:pt x="416911" y="28726"/>
                        </a:moveTo>
                        <a:lnTo>
                          <a:pt x="416911" y="0"/>
                        </a:lnTo>
                        <a:lnTo>
                          <a:pt x="0" y="0"/>
                        </a:lnTo>
                        <a:lnTo>
                          <a:pt x="0" y="28726"/>
                        </a:lnTo>
                        <a:cubicBezTo>
                          <a:pt x="0" y="45029"/>
                          <a:pt x="13198" y="59004"/>
                          <a:pt x="29502" y="59004"/>
                        </a:cubicBezTo>
                        <a:lnTo>
                          <a:pt x="387409" y="59004"/>
                        </a:lnTo>
                        <a:cubicBezTo>
                          <a:pt x="403713" y="59004"/>
                          <a:pt x="416911" y="45029"/>
                          <a:pt x="416911" y="28726"/>
                        </a:cubicBezTo>
                        <a:close/>
                      </a:path>
                    </a:pathLst>
                  </a:custGeom>
                  <a:noFill/>
                  <a:ln w="9525" cap="flat">
                    <a:solidFill>
                      <a:srgbClr val="521E59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1EC03DE5-2D06-4531-AF3B-616D9609A7FE}"/>
                      </a:ext>
                    </a:extLst>
                  </p:cNvPr>
                  <p:cNvSpPr/>
                  <p:nvPr/>
                </p:nvSpPr>
                <p:spPr>
                  <a:xfrm>
                    <a:off x="780424" y="4290460"/>
                    <a:ext cx="38819" cy="7764"/>
                  </a:xfrm>
                  <a:custGeom>
                    <a:avLst/>
                    <a:gdLst>
                      <a:gd name="connsiteX0" fmla="*/ 0 w 38818"/>
                      <a:gd name="connsiteY0" fmla="*/ 0 h 0"/>
                      <a:gd name="connsiteX1" fmla="*/ 45806 w 38818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818">
                        <a:moveTo>
                          <a:pt x="0" y="0"/>
                        </a:moveTo>
                        <a:lnTo>
                          <a:pt x="45806" y="0"/>
                        </a:lnTo>
                      </a:path>
                    </a:pathLst>
                  </a:custGeom>
                  <a:ln w="9525" cap="rnd">
                    <a:solidFill>
                      <a:srgbClr val="521E59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="" xmlns:a16="http://schemas.microsoft.com/office/drawing/2014/main" id="{518B90EA-F235-4F6C-91E1-1995621594B8}"/>
                      </a:ext>
                    </a:extLst>
                  </p:cNvPr>
                  <p:cNvSpPr/>
                  <p:nvPr/>
                </p:nvSpPr>
                <p:spPr>
                  <a:xfrm>
                    <a:off x="665521" y="3976030"/>
                    <a:ext cx="271730" cy="271730"/>
                  </a:xfrm>
                  <a:custGeom>
                    <a:avLst/>
                    <a:gdLst>
                      <a:gd name="connsiteX0" fmla="*/ 275612 w 271729"/>
                      <a:gd name="connsiteY0" fmla="*/ 17857 h 271729"/>
                      <a:gd name="connsiteX1" fmla="*/ 275612 w 271729"/>
                      <a:gd name="connsiteY1" fmla="*/ 276388 h 271729"/>
                      <a:gd name="connsiteX2" fmla="*/ 0 w 271729"/>
                      <a:gd name="connsiteY2" fmla="*/ 276388 h 271729"/>
                      <a:gd name="connsiteX3" fmla="*/ 0 w 271729"/>
                      <a:gd name="connsiteY3" fmla="*/ 17857 h 271729"/>
                      <a:gd name="connsiteX4" fmla="*/ 17857 w 271729"/>
                      <a:gd name="connsiteY4" fmla="*/ 0 h 271729"/>
                      <a:gd name="connsiteX5" fmla="*/ 259308 w 271729"/>
                      <a:gd name="connsiteY5" fmla="*/ 0 h 271729"/>
                      <a:gd name="connsiteX6" fmla="*/ 275612 w 271729"/>
                      <a:gd name="connsiteY6" fmla="*/ 17857 h 271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729" h="271729">
                        <a:moveTo>
                          <a:pt x="275612" y="17857"/>
                        </a:moveTo>
                        <a:lnTo>
                          <a:pt x="275612" y="276388"/>
                        </a:lnTo>
                        <a:lnTo>
                          <a:pt x="0" y="276388"/>
                        </a:lnTo>
                        <a:lnTo>
                          <a:pt x="0" y="17857"/>
                        </a:lnTo>
                        <a:cubicBezTo>
                          <a:pt x="0" y="7764"/>
                          <a:pt x="7764" y="0"/>
                          <a:pt x="17857" y="0"/>
                        </a:cubicBezTo>
                        <a:lnTo>
                          <a:pt x="259308" y="0"/>
                        </a:lnTo>
                        <a:cubicBezTo>
                          <a:pt x="267848" y="776"/>
                          <a:pt x="275612" y="8540"/>
                          <a:pt x="275612" y="17857"/>
                        </a:cubicBezTo>
                        <a:close/>
                      </a:path>
                    </a:pathLst>
                  </a:custGeom>
                  <a:noFill/>
                  <a:ln w="9525" cap="flat">
                    <a:solidFill>
                      <a:srgbClr val="521E59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5" name="Freeform: Shape 304">
                    <a:extLst>
                      <a:ext uri="{FF2B5EF4-FFF2-40B4-BE49-F238E27FC236}">
                        <a16:creationId xmlns="" xmlns:a16="http://schemas.microsoft.com/office/drawing/2014/main" id="{BEDC50D0-71F9-4765-A0B7-B9DAAC33C78C}"/>
                      </a:ext>
                    </a:extLst>
                  </p:cNvPr>
                  <p:cNvSpPr/>
                  <p:nvPr/>
                </p:nvSpPr>
                <p:spPr>
                  <a:xfrm>
                    <a:off x="788964" y="4312975"/>
                    <a:ext cx="31055" cy="23291"/>
                  </a:xfrm>
                  <a:custGeom>
                    <a:avLst/>
                    <a:gdLst>
                      <a:gd name="connsiteX0" fmla="*/ 0 w 31054"/>
                      <a:gd name="connsiteY0" fmla="*/ 0 h 23291"/>
                      <a:gd name="connsiteX1" fmla="*/ 31831 w 31054"/>
                      <a:gd name="connsiteY1" fmla="*/ 0 h 23291"/>
                      <a:gd name="connsiteX2" fmla="*/ 31831 w 31054"/>
                      <a:gd name="connsiteY2" fmla="*/ 27173 h 23291"/>
                      <a:gd name="connsiteX3" fmla="*/ 0 w 31054"/>
                      <a:gd name="connsiteY3" fmla="*/ 27173 h 23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054" h="23291">
                        <a:moveTo>
                          <a:pt x="0" y="0"/>
                        </a:moveTo>
                        <a:lnTo>
                          <a:pt x="31831" y="0"/>
                        </a:lnTo>
                        <a:lnTo>
                          <a:pt x="31831" y="27173"/>
                        </a:lnTo>
                        <a:lnTo>
                          <a:pt x="0" y="27173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521E59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6" name="Freeform: Shape 305">
                    <a:extLst>
                      <a:ext uri="{FF2B5EF4-FFF2-40B4-BE49-F238E27FC236}">
                        <a16:creationId xmlns="" xmlns:a16="http://schemas.microsoft.com/office/drawing/2014/main" id="{DC1492EC-7866-4513-A3DC-A71211EC9041}"/>
                      </a:ext>
                    </a:extLst>
                  </p:cNvPr>
                  <p:cNvSpPr/>
                  <p:nvPr/>
                </p:nvSpPr>
                <p:spPr>
                  <a:xfrm>
                    <a:off x="694246" y="4028824"/>
                    <a:ext cx="139747" cy="46582"/>
                  </a:xfrm>
                  <a:custGeom>
                    <a:avLst/>
                    <a:gdLst>
                      <a:gd name="connsiteX0" fmla="*/ 0 w 139746"/>
                      <a:gd name="connsiteY0" fmla="*/ 0 h 46582"/>
                      <a:gd name="connsiteX1" fmla="*/ 143629 w 139746"/>
                      <a:gd name="connsiteY1" fmla="*/ 0 h 46582"/>
                      <a:gd name="connsiteX2" fmla="*/ 143629 w 139746"/>
                      <a:gd name="connsiteY2" fmla="*/ 52793 h 46582"/>
                      <a:gd name="connsiteX3" fmla="*/ 0 w 139746"/>
                      <a:gd name="connsiteY3" fmla="*/ 52793 h 46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746" h="46582">
                        <a:moveTo>
                          <a:pt x="0" y="0"/>
                        </a:moveTo>
                        <a:lnTo>
                          <a:pt x="143629" y="0"/>
                        </a:lnTo>
                        <a:lnTo>
                          <a:pt x="143629" y="52793"/>
                        </a:lnTo>
                        <a:lnTo>
                          <a:pt x="0" y="52793"/>
                        </a:lnTo>
                        <a:close/>
                      </a:path>
                    </a:pathLst>
                  </a:custGeom>
                  <a:solidFill>
                    <a:srgbClr val="9CCEDB"/>
                  </a:solidFill>
                  <a:ln w="9525" cap="flat">
                    <a:solidFill>
                      <a:srgbClr val="0A4D5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="" xmlns:a16="http://schemas.microsoft.com/office/drawing/2014/main" id="{7861B1F2-0700-439C-BFB1-AEB2782A660C}"/>
                      </a:ext>
                    </a:extLst>
                  </p:cNvPr>
                  <p:cNvSpPr/>
                  <p:nvPr/>
                </p:nvSpPr>
                <p:spPr>
                  <a:xfrm>
                    <a:off x="694246" y="4115001"/>
                    <a:ext cx="217384" cy="108692"/>
                  </a:xfrm>
                  <a:custGeom>
                    <a:avLst/>
                    <a:gdLst>
                      <a:gd name="connsiteX0" fmla="*/ 0 w 217383"/>
                      <a:gd name="connsiteY0" fmla="*/ 0 h 108691"/>
                      <a:gd name="connsiteX1" fmla="*/ 220489 w 217383"/>
                      <a:gd name="connsiteY1" fmla="*/ 0 h 108691"/>
                      <a:gd name="connsiteX2" fmla="*/ 220489 w 217383"/>
                      <a:gd name="connsiteY2" fmla="*/ 112574 h 108691"/>
                      <a:gd name="connsiteX3" fmla="*/ 0 w 217383"/>
                      <a:gd name="connsiteY3" fmla="*/ 112574 h 108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383" h="108691">
                        <a:moveTo>
                          <a:pt x="0" y="0"/>
                        </a:moveTo>
                        <a:lnTo>
                          <a:pt x="220489" y="0"/>
                        </a:lnTo>
                        <a:lnTo>
                          <a:pt x="220489" y="112574"/>
                        </a:lnTo>
                        <a:lnTo>
                          <a:pt x="0" y="112574"/>
                        </a:lnTo>
                        <a:close/>
                      </a:path>
                    </a:pathLst>
                  </a:custGeom>
                  <a:solidFill>
                    <a:srgbClr val="9CCEDB"/>
                  </a:solidFill>
                  <a:ln w="9525" cap="flat">
                    <a:solidFill>
                      <a:srgbClr val="0A4D5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311" name="Rectangle: Rounded Corners 310">
                <a:extLst>
                  <a:ext uri="{FF2B5EF4-FFF2-40B4-BE49-F238E27FC236}">
                    <a16:creationId xmlns="" xmlns:a16="http://schemas.microsoft.com/office/drawing/2014/main" id="{360C3D8A-412D-40AB-8A6E-88FB2CFA9B29}"/>
                  </a:ext>
                </a:extLst>
              </p:cNvPr>
              <p:cNvSpPr/>
              <p:nvPr/>
            </p:nvSpPr>
            <p:spPr>
              <a:xfrm>
                <a:off x="4645870" y="4897211"/>
                <a:ext cx="3370925" cy="727699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ru-RU" sz="1100" b="1" dirty="0">
                    <a:solidFill>
                      <a:srgbClr val="1263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Этап публикации и продвижения результатов</a:t>
                </a:r>
              </a:p>
              <a:p>
                <a:pPr>
                  <a:spcAft>
                    <a:spcPts val="300"/>
                  </a:spcAft>
                </a:pPr>
                <a:r>
                  <a:rPr lang="ru-RU" sz="105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Публикация, продвижение и позиционирование результатов организациями – членами Ассоциации, ведение реестра проведенных оценок Ассоциацией</a:t>
                </a:r>
              </a:p>
            </p:txBody>
          </p:sp>
        </p:grpSp>
        <p:sp>
          <p:nvSpPr>
            <p:cNvPr id="312" name="Прямоугольник 23">
              <a:extLst>
                <a:ext uri="{FF2B5EF4-FFF2-40B4-BE49-F238E27FC236}">
                  <a16:creationId xmlns="" xmlns:a16="http://schemas.microsoft.com/office/drawing/2014/main" id="{386AE86C-4F8F-4A65-A1EB-918EBB98F4B1}"/>
                </a:ext>
              </a:extLst>
            </p:cNvPr>
            <p:cNvSpPr/>
            <p:nvPr/>
          </p:nvSpPr>
          <p:spPr>
            <a:xfrm>
              <a:off x="3872743" y="1461593"/>
              <a:ext cx="4294942" cy="453326"/>
            </a:xfrm>
            <a:prstGeom prst="rect">
              <a:avLst/>
            </a:prstGeom>
            <a:solidFill>
              <a:srgbClr val="9ED019">
                <a:alpha val="10000"/>
              </a:srgb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ru-RU" sz="1200" b="1" dirty="0">
                  <a:solidFill>
                    <a:srgbClr val="043B4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Этапы оценки</a:t>
              </a:r>
            </a:p>
          </p:txBody>
        </p:sp>
      </p:grpSp>
      <p:graphicFrame>
        <p:nvGraphicFramePr>
          <p:cNvPr id="313" name="Таблица 24">
            <a:extLst>
              <a:ext uri="{FF2B5EF4-FFF2-40B4-BE49-F238E27FC236}">
                <a16:creationId xmlns="" xmlns:a16="http://schemas.microsoft.com/office/drawing/2014/main" id="{B44FB3D1-AC92-476B-9D5F-91D76FEE6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33281"/>
              </p:ext>
            </p:extLst>
          </p:nvPr>
        </p:nvGraphicFramePr>
        <p:xfrm>
          <a:off x="8329088" y="2041780"/>
          <a:ext cx="3420000" cy="4010768"/>
        </p:xfrm>
        <a:graphic>
          <a:graphicData uri="http://schemas.openxmlformats.org/drawingml/2006/table">
            <a:tbl>
              <a:tblPr firstRow="1" firstCol="1" bandRow="1"/>
              <a:tblGrid>
                <a:gridCol w="75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7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Катего­рия кри­терия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63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Соотношение с законодательными требованиями РФ*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63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Ответствен­ный за выпол­нение в РФ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63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7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Соответствие законодательным требованиям РФ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Собственник ГЭО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5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Выше законодательных требований РФ 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Собственник ГЭО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6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Соответствие законодательным требованиям РФ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Государство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0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Требования ратифицированных РФ международных соглашений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Государство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22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Отсутствует информация о законодательно установленной необходимости выполнения критерия в РФ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B1A0796F-C510-4956-A786-51D65EBF7DEA}"/>
              </a:ext>
            </a:extLst>
          </p:cNvPr>
          <p:cNvSpPr txBox="1"/>
          <p:nvPr/>
        </p:nvSpPr>
        <p:spPr>
          <a:xfrm>
            <a:off x="956419" y="4445302"/>
            <a:ext cx="2110837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000" dirty="0">
                <a:solidFill>
                  <a:srgbClr val="126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Граница оценки </a:t>
            </a:r>
            <a:endParaRPr lang="en-US" sz="1000" dirty="0">
              <a:solidFill>
                <a:srgbClr val="126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="" xmlns:a16="http://schemas.microsoft.com/office/drawing/2014/main" id="{0FED864C-E4A3-4102-9CA9-CE4C4518E6D8}"/>
              </a:ext>
            </a:extLst>
          </p:cNvPr>
          <p:cNvSpPr/>
          <p:nvPr/>
        </p:nvSpPr>
        <p:spPr>
          <a:xfrm>
            <a:off x="595477" y="4523306"/>
            <a:ext cx="285256" cy="101877"/>
          </a:xfrm>
          <a:custGeom>
            <a:avLst/>
            <a:gdLst>
              <a:gd name="connsiteX0" fmla="*/ 386200 w 383461"/>
              <a:gd name="connsiteY0" fmla="*/ 139689 h 136950"/>
              <a:gd name="connsiteX1" fmla="*/ 319094 w 383461"/>
              <a:gd name="connsiteY1" fmla="*/ 104082 h 136950"/>
              <a:gd name="connsiteX2" fmla="*/ 193100 w 383461"/>
              <a:gd name="connsiteY2" fmla="*/ 68475 h 136950"/>
              <a:gd name="connsiteX3" fmla="*/ 67106 w 383461"/>
              <a:gd name="connsiteY3" fmla="*/ 34238 h 136950"/>
              <a:gd name="connsiteX4" fmla="*/ 0 w 383461"/>
              <a:gd name="connsiteY4" fmla="*/ 0 h 1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461" h="136950">
                <a:moveTo>
                  <a:pt x="386200" y="139689"/>
                </a:moveTo>
                <a:cubicBezTo>
                  <a:pt x="351962" y="139689"/>
                  <a:pt x="319094" y="121886"/>
                  <a:pt x="319094" y="104082"/>
                </a:cubicBezTo>
                <a:cubicBezTo>
                  <a:pt x="319094" y="86279"/>
                  <a:pt x="256097" y="68475"/>
                  <a:pt x="193100" y="68475"/>
                </a:cubicBezTo>
                <a:cubicBezTo>
                  <a:pt x="130103" y="68475"/>
                  <a:pt x="67106" y="50672"/>
                  <a:pt x="67106" y="34238"/>
                </a:cubicBezTo>
                <a:cubicBezTo>
                  <a:pt x="67106" y="16434"/>
                  <a:pt x="32868" y="0"/>
                  <a:pt x="0" y="0"/>
                </a:cubicBezTo>
              </a:path>
            </a:pathLst>
          </a:custGeom>
          <a:noFill/>
          <a:ln w="13695" cap="flat">
            <a:solidFill>
              <a:srgbClr val="6D2077"/>
            </a:solidFill>
            <a:prstDash val="solid"/>
            <a:miter/>
          </a:ln>
        </p:spPr>
        <p:txBody>
          <a:bodyPr rtlCol="0" anchor="ctr"/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3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0551" y="694382"/>
            <a:ext cx="5347182" cy="833656"/>
          </a:xfrm>
        </p:spPr>
        <p:txBody>
          <a:bodyPr/>
          <a:lstStyle/>
          <a:p>
            <a:pPr algn="ctr"/>
            <a:r>
              <a:rPr lang="ru-RU" dirty="0" smtClean="0"/>
              <a:t>Охрана </a:t>
            </a:r>
            <a:r>
              <a:rPr lang="ru-RU" dirty="0"/>
              <a:t>окружающей среды (</a:t>
            </a:r>
            <a:r>
              <a:rPr lang="en-US" dirty="0"/>
              <a:t>E</a:t>
            </a:r>
            <a:r>
              <a:rPr lang="en-US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800" b="0" dirty="0" smtClean="0"/>
              <a:t>общие принципы </a:t>
            </a:r>
            <a:r>
              <a:rPr lang="ru-RU" sz="1600" b="0" dirty="0" smtClean="0"/>
              <a:t>в Системе оценки ГЭО УР</a:t>
            </a:r>
            <a:endParaRPr lang="ru-RU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16" y="1625852"/>
            <a:ext cx="51770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Граница оценки</a:t>
            </a:r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включает площадку ГЭО с его санитарно-защитной зоной (СЗЗ), водохранилище, участки реки выше и ниже по течению, а также прилегающую к водному объекту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территорию. </a:t>
            </a:r>
          </a:p>
          <a:p>
            <a:pPr lvl="0" algn="just"/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Стоит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отметить, что на прилегающей к водному объекту территории расположены как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объекты на которые она воздействует,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так и источники воздействия на ГЭО </a:t>
            </a:r>
            <a:endParaRPr lang="en-US" sz="1100" dirty="0">
              <a:solidFill>
                <a:srgbClr val="002060"/>
              </a:solidFill>
              <a:latin typeface="Arial" panose="020B0604020202020204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17" y="5849694"/>
            <a:ext cx="51770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К основным реципиентам воздействия на прилегающей к водному объекту территории могут относиться околоводные и наземные экосистемы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5598" y="1771655"/>
            <a:ext cx="314960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К основным источникам воздействий на ГЭО могут относиться производственные предприятия, сельскохозяйственные угодья, городские территории и т. д. </a:t>
            </a:r>
            <a:endParaRPr lang="ru-RU" sz="1100" dirty="0" smtClean="0">
              <a:solidFill>
                <a:srgbClr val="002060"/>
              </a:solidFill>
              <a:latin typeface="Arial" panose="020B0604020202020204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endParaRPr lang="ru-RU" sz="1100" dirty="0" smtClean="0">
              <a:solidFill>
                <a:srgbClr val="002060"/>
              </a:solidFill>
              <a:latin typeface="Arial" panose="020B0604020202020204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К </a:t>
            </a: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примерам последствий воздействий на ГЭО относятся:</a:t>
            </a:r>
          </a:p>
          <a:p>
            <a:pPr marL="342900" lvl="0" indent="-342900" algn="just">
              <a:buSzPts val="1200"/>
              <a:buFont typeface="Times New Roman" panose="02020603050405020304" pitchFamily="18" charset="0"/>
              <a:buChar char="—"/>
            </a:pP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засорение сороудерживающих решеток ГЭО из-за сброса производственными предприятиями твердых отходов </a:t>
            </a:r>
            <a:r>
              <a:rPr 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в </a:t>
            </a: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водохранилище; </a:t>
            </a:r>
          </a:p>
          <a:p>
            <a:pPr marL="342900" lvl="0" indent="-342900" algn="just">
              <a:buSzPts val="1200"/>
              <a:buFont typeface="Times New Roman" panose="02020603050405020304" pitchFamily="18" charset="0"/>
              <a:buChar char="—"/>
            </a:pP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усиление </a:t>
            </a:r>
            <a:r>
              <a:rPr lang="ru-RU" sz="1000" i="1" dirty="0" err="1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метанообразования</a:t>
            </a: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 в водохранилище из-за сброса производственными предприятиями и сельскохозяйственными угодьями </a:t>
            </a:r>
            <a:r>
              <a:rPr 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отходов </a:t>
            </a: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и стоков </a:t>
            </a:r>
            <a:r>
              <a:rPr 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в </a:t>
            </a: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водохранилище;</a:t>
            </a:r>
          </a:p>
          <a:p>
            <a:pPr marL="342900" lvl="0" indent="-342900" algn="just">
              <a:buSzPts val="1200"/>
              <a:buFont typeface="Times New Roman" panose="02020603050405020304" pitchFamily="18" charset="0"/>
              <a:buChar char="—"/>
            </a:pP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заиление водохранилища в результате интенсификации береговой эрозии, обусловленной антропогенным обезлесением.  </a:t>
            </a:r>
            <a:endParaRPr lang="ru-RU" sz="1000" i="1" dirty="0" smtClean="0">
              <a:solidFill>
                <a:srgbClr val="002060"/>
              </a:solidFill>
              <a:latin typeface="Arial" panose="020B0604020202020204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lvl="0" algn="just">
              <a:buSzPts val="1200"/>
            </a:pPr>
            <a:endParaRPr lang="ru-RU" sz="1000" i="1" dirty="0">
              <a:solidFill>
                <a:srgbClr val="002060"/>
              </a:solidFill>
              <a:latin typeface="Arial" panose="020B0604020202020204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Наилучшей практикой считается, когда ГЭО разрабатывает мероприятия по сокращению как собственного воздействия, так и внешнего воздействия на него. </a:t>
            </a:r>
          </a:p>
        </p:txBody>
      </p:sp>
      <p:pic>
        <p:nvPicPr>
          <p:cNvPr id="7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633133"/>
            <a:ext cx="3361265" cy="321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5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32" y="1794148"/>
            <a:ext cx="2573328" cy="4270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01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7483" y="635115"/>
            <a:ext cx="2222984" cy="409574"/>
          </a:xfrm>
        </p:spPr>
        <p:txBody>
          <a:bodyPr/>
          <a:lstStyle/>
          <a:p>
            <a:r>
              <a:rPr lang="ru-RU" dirty="0" smtClean="0"/>
              <a:t>Порядок оценки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132" y="1138609"/>
            <a:ext cx="9949043" cy="539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9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9618" y="668982"/>
            <a:ext cx="3213584" cy="409574"/>
          </a:xfrm>
        </p:spPr>
        <p:txBody>
          <a:bodyPr/>
          <a:lstStyle/>
          <a:p>
            <a:r>
              <a:rPr lang="ru-RU" dirty="0" smtClean="0"/>
              <a:t>Оценочные показатели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53" y="2109086"/>
            <a:ext cx="5494667" cy="33531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52" y="1575895"/>
            <a:ext cx="6657322" cy="4280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040" y="1078556"/>
            <a:ext cx="9214646" cy="561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283" y="711315"/>
            <a:ext cx="5846717" cy="409574"/>
          </a:xfrm>
        </p:spPr>
        <p:txBody>
          <a:bodyPr/>
          <a:lstStyle/>
          <a:p>
            <a:r>
              <a:rPr lang="ru-RU" dirty="0" smtClean="0"/>
              <a:t>Структура и описание оценочных критериев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37" y="2124891"/>
            <a:ext cx="6563172" cy="4014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075" y="1120889"/>
            <a:ext cx="9483302" cy="55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19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pt">
      <a:dk1>
        <a:srgbClr val="531A56"/>
      </a:dk1>
      <a:lt1>
        <a:srgbClr val="FFFFFF"/>
      </a:lt1>
      <a:dk2>
        <a:srgbClr val="000000"/>
      </a:dk2>
      <a:lt2>
        <a:srgbClr val="CAC5F9"/>
      </a:lt2>
      <a:accent1>
        <a:srgbClr val="A39CFF"/>
      </a:accent1>
      <a:accent2>
        <a:srgbClr val="CDFF5D"/>
      </a:accent2>
      <a:accent3>
        <a:srgbClr val="00DD99"/>
      </a:accent3>
      <a:accent4>
        <a:srgbClr val="2ADBDB"/>
      </a:accent4>
      <a:accent5>
        <a:srgbClr val="FF605C"/>
      </a:accent5>
      <a:accent6>
        <a:srgbClr val="FFAB66"/>
      </a:accent6>
      <a:hlink>
        <a:srgbClr val="531A56"/>
      </a:hlink>
      <a:folHlink>
        <a:srgbClr val="3EBA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_NIK_Widescreen.potx" id="{3EB17C66-A0F4-46E3-86D8-62A8EA56686D}" vid="{CAF75554-00AB-49C9-9DA7-0032667033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6004</TotalTime>
  <Words>1321</Words>
  <Application>Microsoft Office PowerPoint</Application>
  <PresentationFormat>Широкоэкранный</PresentationFormat>
  <Paragraphs>234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 Unicode MS</vt:lpstr>
      <vt:lpstr>MS PGothic</vt:lpstr>
      <vt:lpstr>SimHei</vt:lpstr>
      <vt:lpstr>Arial</vt:lpstr>
      <vt:lpstr>Arial Black</vt:lpstr>
      <vt:lpstr>Arial Narrow</vt:lpstr>
      <vt:lpstr>Calibri</vt:lpstr>
      <vt:lpstr>Golos Text</vt:lpstr>
      <vt:lpstr>Open Sans</vt:lpstr>
      <vt:lpstr>Times New Roman</vt:lpstr>
      <vt:lpstr>Wingdings</vt:lpstr>
      <vt:lpstr>Office Theme</vt:lpstr>
      <vt:lpstr>Вопросы охраны окружающей среды  в Системе (методике) оценки гидроэнергетических объектов критериям устойчивого развития</vt:lpstr>
      <vt:lpstr>Система оценки соответствия эксплуатируемых ГЭО  критериям устойчивого развития</vt:lpstr>
      <vt:lpstr>Экспертные мнения и отзывы</vt:lpstr>
      <vt:lpstr>Принцип построения системы оценки:  учёт национального законодательства и международных требований</vt:lpstr>
      <vt:lpstr>Порядок проведения оценки и категоризация критериев по особенностям их выполнения в РФ</vt:lpstr>
      <vt:lpstr>Охрана окружающей среды (E)   общие принципы в Системе оценки ГЭО УР</vt:lpstr>
      <vt:lpstr>Порядок оценки</vt:lpstr>
      <vt:lpstr>Оценочные показатели</vt:lpstr>
      <vt:lpstr>Структура и описание оценочных критериев</vt:lpstr>
      <vt:lpstr>Тематические критерии</vt:lpstr>
      <vt:lpstr>Формирование результата оценки</vt:lpstr>
      <vt:lpstr>Резюме оценки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«Методические аспекты оценки климатических рисков на региональном уровне».</dc:title>
  <dc:creator>Kept</dc:creator>
  <cp:lastModifiedBy>Рамазанов Насруллах Рамазанович</cp:lastModifiedBy>
  <cp:revision>438</cp:revision>
  <dcterms:created xsi:type="dcterms:W3CDTF">2022-09-12T13:25:00Z</dcterms:created>
  <dcterms:modified xsi:type="dcterms:W3CDTF">2023-04-04T11:52:41Z</dcterms:modified>
</cp:coreProperties>
</file>